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75" r:id="rId3"/>
    <p:sldId id="282" r:id="rId4"/>
    <p:sldId id="298" r:id="rId5"/>
    <p:sldId id="314" r:id="rId6"/>
    <p:sldId id="303" r:id="rId7"/>
    <p:sldId id="304" r:id="rId8"/>
    <p:sldId id="305" r:id="rId9"/>
    <p:sldId id="315" r:id="rId10"/>
    <p:sldId id="307" r:id="rId11"/>
    <p:sldId id="308" r:id="rId12"/>
    <p:sldId id="309" r:id="rId13"/>
    <p:sldId id="312" r:id="rId14"/>
    <p:sldId id="313" r:id="rId15"/>
    <p:sldId id="302" r:id="rId16"/>
    <p:sldId id="272" r:id="rId17"/>
  </p:sldIdLst>
  <p:sldSz cx="12192000" cy="6858000"/>
  <p:notesSz cx="9601200" cy="73152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2721" autoAdjust="0"/>
  </p:normalViewPr>
  <p:slideViewPr>
    <p:cSldViewPr snapToGrid="0" showGuides="1">
      <p:cViewPr varScale="1">
        <p:scale>
          <a:sx n="105" d="100"/>
          <a:sy n="105" d="100"/>
        </p:scale>
        <p:origin x="1288" y="-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69c16f93136a8d11e81b8fd5b49357f">
            <a:r>
              <a:rPr dirty="0" lang="en-US" noProof="0" sz="1050"/>
              <a:t>Il existe deux façons d'accéder à l'application. La première consiste à utiliser le menu des applications.</a:t>
            </a:r>
          </a:p>
          <a:p>
            <a:endParaRPr dirty="0" lang="en-US" noProof="0" sz="1050"/>
          </a:p>
          <a:p txid="b0e988ed7111704e880beb8ff3913899">
            <a:r>
              <a:rPr dirty="0" lang="en-US" noProof="0" sz="1050"/>
              <a:t>Après vous être connecté à la plateforme, accédez au menu des applications dans le coin supérieur droit de l'écran, tapez Visualiseur de Données dans le champ de recherche et cliquez sur l'icône du Visualiseur de Données. La deuxième façon d'accéder à l'application est d'ouvrir un tableau croisé dynamique depuis un tableau de bord.</a:t>
            </a:r>
          </a:p>
          <a:p>
            <a:endParaRPr dirty="0" lang="en-US" noProof="0" sz="1050"/>
          </a:p>
          <a:p txid="6c6e36314f0b29de813e82dd6d699c91">
            <a:r>
              <a:rPr dirty="0" lang="en-US" noProof="0" sz="1050"/>
              <a:t>Par exemple, nous pouvons sélectionner le tableau de bord Vaccination et ouvrir le tableau "PEV-VPO3 doses administrées et couverture de cette année", cliquer sur l'icône du menu contextuel (les trois points dans le coin supérieur droit de l'élément du tableau de bord) et cliquer sur l'application Visualiseur de Données pour l'ouvrir. Nous sommes maintenant dans l'application Visualiseur de Données.</a:t>
            </a:r>
          </a:p>
          <a:p>
            <a:endParaRPr dirty="0" lang="en-US" noProof="0" sz="1050"/>
          </a:p>
          <a:p txid="5f3176c4e750eac01b31401243e5b9f4">
            <a:r>
              <a:rPr dirty="0" lang="en-US" noProof="0" sz="1050"/>
              <a:t>Vous pouvez voir ici l'interface du Visualiseur de Données affichant le tableau croisé dynamique du tableau de bord. L'écran est divisé en deux parties. Sur le côté droit, vous pouvez voir le tableau croisé dynamique actuel avec les données organisées dans un tableau avec des colonnes et des lignes. Sur le côté gauche se trouvent les options permettant de configurer la visualisation.</a:t>
            </a:r>
          </a:p>
          <a:p>
            <a:endParaRPr dirty="0" lang="en-US" noProof="0" sz="1050"/>
          </a:p>
          <a:p txid="846b8d40e8e56b22497c89ffae0028f9">
            <a:r>
              <a:rPr dirty="0" lang="en-US" noProof="0" sz="1050"/>
              <a:t>Un menu déroulant permet d'afficher les types de visualisation disponibles. Il comprend une icône qui représente le type de graphique, un nom et un court texte qui explique son utilisation.</a:t>
            </a:r>
          </a:p>
          <a:p>
            <a:endParaRPr dirty="0" lang="en-US" noProof="0" sz="1050"/>
          </a:p>
          <a:p txid="476cca6b09df08ac65212cd6d41b8386">
            <a:r>
              <a:rPr dirty="0" lang="en-US" noProof="0" sz="1050"/>
              <a:t>Par exemple, la description sous le tableau croisé dynamique dit : "Afficher les données et les indicateurs dans un tableau maniable." Sous la section du type de visualisation, nous pouvons voir la section des dimensions principales.</a:t>
            </a:r>
          </a:p>
          <a:p>
            <a:endParaRPr dirty="0" lang="en-US" noProof="0" sz="1050"/>
          </a:p>
          <a:p txid="a49b32aac861a7131c397f0543591390">
            <a:r>
              <a:rPr dirty="0" lang="en-US" noProof="0" sz="1050"/>
              <a:t>C'est ici que les dimensions quoi, quand, et où sont sélectionnées.</a:t>
            </a:r>
          </a:p>
        </p:txBody>
      </p:sp>
    </p:spTree>
    <p:extLst>
      <p:ext uri="{BB962C8B-B14F-4D97-AF65-F5344CB8AC3E}">
        <p14:creationId xmlns:p14="http://schemas.microsoft.com/office/powerpoint/2010/main" val="130892776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e7eb8565212ac5670db8761e6b88d93">
            <a:pPr rtl="0">
              <a:spcBef>
                <a:spcPts val="0"/>
              </a:spcBef>
              <a:spcAft>
                <a:spcPts val="0"/>
              </a:spcAft>
            </a:pPr>
            <a:r>
              <a:rPr dirty="0" lang="en-US" noProof="0" sz="1050"/>
              <a:t>Dans cette vidéo, nous modifierons les dimensions de données et de période pour le tableau croisé dynamique de vaccination que nous utilisons dans cet exemple. Nous le ferons en ajoutant un élément de données pour exposer le dénominateur utilisé dans le calcul du taux de couverture EPI-OPV3, et en modifiant la période de 'annuelle' à 'mensuelle' pour afficher les données de janvier et février avec une période fixe. Nous modifierons l'unité d'organisation dans la prochaine vidéo.</a:t>
            </a:r>
          </a:p>
        </p:txBody>
      </p:sp>
    </p:spTree>
    <p:extLst>
      <p:ext uri="{BB962C8B-B14F-4D97-AF65-F5344CB8AC3E}">
        <p14:creationId xmlns:p14="http://schemas.microsoft.com/office/powerpoint/2010/main" val="1604071294"/>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b6ba13e96ea9e46b97606b17b8164e">
            <a:pPr rtl="0">
              <a:spcBef>
                <a:spcPts val="0"/>
              </a:spcBef>
              <a:spcAft>
                <a:spcPts val="0"/>
              </a:spcAft>
            </a:pPr>
            <a:r>
              <a:rPr dirty="0" lang="en-US" noProof="0" sz="1050"/>
              <a:t>Commençons par la dimension de données. Lorsque nous cliquons sur la dimension de données, un nouvel écran s'ouvre où nous pouvons sélectionner les éléments de données que nous voulons afficher.</a:t>
            </a:r>
          </a:p>
          <a:p>
            <a:pPr rtl="0">
              <a:spcBef>
                <a:spcPts val="0"/>
              </a:spcBef>
              <a:spcAft>
                <a:spcPts val="0"/>
              </a:spcAft>
            </a:pPr>
            <a:endParaRPr dirty="0" lang="en-US" noProof="0" sz="1050"/>
          </a:p>
          <a:p txid="e14024519dd18e9727c4c06e8cdc70b2">
            <a:pPr rtl="0">
              <a:spcBef>
                <a:spcPts val="0"/>
              </a:spcBef>
              <a:spcAft>
                <a:spcPts val="0"/>
              </a:spcAft>
            </a:pPr>
            <a:r>
              <a:rPr dirty="0" lang="en-US" noProof="0" sz="1050"/>
              <a:t>Notez qu'actuellement deux éléments de données sélectionnés pour le tableau croisé dynamique apparaissent dans la zone des éléments sélectionnés. Tous les éléments de données sont représentés par des symboles. Le point représente un élément de données et le symbole de division représente un indicateur.</a:t>
            </a:r>
          </a:p>
          <a:p>
            <a:pPr rtl="0">
              <a:spcBef>
                <a:spcPts val="0"/>
              </a:spcBef>
              <a:spcAft>
                <a:spcPts val="0"/>
              </a:spcAft>
            </a:pPr>
            <a:endParaRPr dirty="0" lang="en-US" noProof="0" sz="1050"/>
          </a:p>
          <a:p txid="c516e745b0e0225f577d0f67b7b9cf73">
            <a:pPr rtl="0">
              <a:spcBef>
                <a:spcPts val="0"/>
              </a:spcBef>
              <a:spcAft>
                <a:spcPts val="0"/>
              </a:spcAft>
            </a:pPr>
            <a:r>
              <a:rPr dirty="0" lang="en-US" noProof="0" sz="1050"/>
              <a:t>Pour ajouter un nouvel élément de données, cliquez sur Type de données, sélectionnez Éléments de données et dans le groupe d'éléments de données, sélectionnez Estimations de population. Parmi les éléments de données disponibles, sélectionnez 'GEN Population under one year' (population GEN de moins d'un an) en double-cliquant dessus. Vous pouvez également cliquer sur l'élément pour le sélectionner, puis cliquer sur la flèche qui pointe vers la droite pour le déplacer vers la section des éléments sélectionnés.</a:t>
            </a:r>
          </a:p>
          <a:p>
            <a:pPr rtl="0">
              <a:spcBef>
                <a:spcPts val="0"/>
              </a:spcBef>
              <a:spcAft>
                <a:spcPts val="0"/>
              </a:spcAft>
            </a:pPr>
            <a:endParaRPr dirty="0" lang="en-US" noProof="0" sz="1050"/>
          </a:p>
          <a:p txid="c069edc1334ec558f437b2efb2d0c81b">
            <a:pPr rtl="0">
              <a:spcBef>
                <a:spcPts val="0"/>
              </a:spcBef>
              <a:spcAft>
                <a:spcPts val="0"/>
              </a:spcAft>
            </a:pPr>
            <a:r>
              <a:rPr dirty="0" lang="en-US" noProof="0" sz="1050"/>
              <a:t>Nous sélectionnons cet élément de données particulier dans cet exemple, car il s'agit du dénominateur utilisé pour calculer l'indicateur de la couverture EPI-OPV3, qui figure déjà dans notre tableau croisé dynamique sur le tableau de bord. Cliquez sur 'Actualiser' pour afficher le nouvel élément de données dans le tableau croisé dynamique.</a:t>
            </a:r>
          </a:p>
          <a:p>
            <a:pPr rtl="0">
              <a:spcBef>
                <a:spcPts val="0"/>
              </a:spcBef>
              <a:spcAft>
                <a:spcPts val="0"/>
              </a:spcAft>
            </a:pPr>
            <a:endParaRPr dirty="0" lang="en-US" noProof="0" sz="1050"/>
          </a:p>
          <a:p txid="3cd6956b70bad87c33d1ec7baa10f690">
            <a:pPr rtl="0">
              <a:spcBef>
                <a:spcPts val="0"/>
              </a:spcBef>
              <a:spcAft>
                <a:spcPts val="0"/>
              </a:spcAft>
            </a:pPr>
            <a:r>
              <a:rPr dirty="0" lang="en-US" noProof="0" sz="1050"/>
              <a:t>Nous pouvons maintenant voir trois colonnes de données : Dans la première, le nombre de doses de VPO3 administrées, qui est le numérateur de notre indicateur ; dans la troisième colonne, nous avons la population, qui est le dénominateur ; dans la deuxième colonne se trouve l'indicateur, qui est le numérateur divisé par le dénominateur et multiplié par 100 pour obtenir un pourcentage.</a:t>
            </a:r>
          </a:p>
          <a:p>
            <a:pPr rtl="0">
              <a:spcBef>
                <a:spcPts val="0"/>
              </a:spcBef>
              <a:spcAft>
                <a:spcPts val="0"/>
              </a:spcAft>
            </a:pPr>
            <a:endParaRPr dirty="0" lang="en-US" noProof="0" sz="1050"/>
          </a:p>
          <a:p txid="4cc80013dfa3f5ed1602a399d7cf9dd5">
            <a:pPr rtl="0">
              <a:spcBef>
                <a:spcPts val="0"/>
              </a:spcBef>
              <a:spcAft>
                <a:spcPts val="0"/>
              </a:spcAft>
            </a:pPr>
            <a:r>
              <a:rPr dirty="0" lang="en-US" noProof="0" sz="1050"/>
              <a:t>Passons à la deuxième dimension, la période. Il y a deux options à sélectionner : périodes relatives ou périodes fixes.</a:t>
            </a:r>
          </a:p>
        </p:txBody>
      </p:sp>
    </p:spTree>
    <p:extLst>
      <p:ext uri="{BB962C8B-B14F-4D97-AF65-F5344CB8AC3E}">
        <p14:creationId xmlns:p14="http://schemas.microsoft.com/office/powerpoint/2010/main" val="29028714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3f53d00cc656c5a42602d511d125d3">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relatives par rapport à la date actuelle.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71d13599d157280de8cbab05f5917948">
            <a:pPr rtl="0">
              <a:spcBef>
                <a:spcPts val="0"/>
              </a:spcBef>
              <a:spcAft>
                <a:spcPts val="0"/>
              </a:spcAft>
            </a:pPr>
            <a:r>
              <a:rPr b="0" dirty="0" i="0" lang="en-US" noProof="0" strike="noStrike" sz="1200" u="none">
                <a:solidFill>
                  <a:srgbClr val="000000"/>
                </a:solidFill>
                <a:effectLst/>
                <a:latin charset="0" panose="020F0502020204030203" pitchFamily="34" typeface="Lato"/>
              </a:rPr>
              <a:t>Ces périodes seront mises à jour automatiquement et vous seront utiles si vous voulez que les données de la visualisation enregistrée soient modifiées au fil du temps.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04e79c34ac91053d00be92014de94348">
            <a:pPr rtl="0">
              <a:spcBef>
                <a:spcPts val="0"/>
              </a:spcBef>
              <a:spcAft>
                <a:spcPts val="0"/>
              </a:spcAft>
            </a:pPr>
            <a:r>
              <a:rPr b="0" dirty="0" i="0" lang="en-US" noProof="0" strike="noStrike" sz="1200" u="none">
                <a:solidFill>
                  <a:srgbClr val="000000"/>
                </a:solidFill>
                <a:effectLst/>
                <a:latin charset="0" panose="020F0502020204030203" pitchFamily="34" typeface="Lato"/>
              </a:rPr>
              <a:t>Les périodes relatives sont utiles et permettent de gagner du temps lorsqu'elles sont utilisées pour des rapports produits régulièrement. Les périodes fixes vous permettent de sélectionner la période exacte pour laquelle vous voulez visualiser les données.</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9634b3f1632f3fbaf27b1683f00e2f98">
            <a:pPr rtl="0">
              <a:spcBef>
                <a:spcPts val="0"/>
              </a:spcBef>
              <a:spcAft>
                <a:spcPts val="0"/>
              </a:spcAft>
            </a:pPr>
            <a:r>
              <a:rPr b="0" dirty="0" i="0" lang="en-US" noProof="0" strike="noStrike" sz="1200" u="none">
                <a:solidFill>
                  <a:srgbClr val="000000"/>
                </a:solidFill>
                <a:effectLst/>
                <a:latin charset="0" panose="020F0502020204030203" pitchFamily="34" typeface="Lato"/>
              </a:rPr>
              <a:t>Contrairement aux périodes relatives, les périodes fixes ne seront pas mises à jour au fil du temps et toute visualisation enregistrée qui utilise des périodes fixes affichera toujours les données de cette période spécifique.</a:t>
            </a:r>
          </a:p>
          <a:p>
            <a:pPr rtl="0">
              <a:spcBef>
                <a:spcPts val="0"/>
              </a:spcBef>
              <a:spcAft>
                <a:spcPts val="0"/>
              </a:spcAft>
            </a:pPr>
            <a:endParaRPr b="0" dirty="0" i="0" lang="en-US" noProof="0" strike="noStrike" sz="1200" u="none">
              <a:solidFill>
                <a:srgbClr val="000000"/>
              </a:solidFill>
              <a:effectLst/>
              <a:latin charset="0" panose="020F0502020204030203" pitchFamily="34" typeface="Lato"/>
            </a:endParaRPr>
          </a:p>
          <a:p txid="ccecbf7575158bf0a2add5eb7f370715">
            <a:pPr rtl="0">
              <a:spcBef>
                <a:spcPts val="0"/>
              </a:spcBef>
              <a:spcAft>
                <a:spcPts val="0"/>
              </a:spcAft>
            </a:pPr>
            <a:r>
              <a:rPr b="0" dirty="0" i="0" lang="en-US" noProof="0" strike="noStrike" sz="1200" u="none">
                <a:solidFill>
                  <a:srgbClr val="000000"/>
                </a:solidFill>
                <a:effectLst/>
                <a:latin charset="0" panose="020F0502020204030203" pitchFamily="34" typeface="Lato"/>
              </a:rPr>
              <a:t>Notez qu'il est possible de sélectionner simultanément plusieurs périodes et une combinaison de périodes fixes et relatives.</a:t>
            </a:r>
          </a:p>
          <a:p>
            <a:br>
              <a:rPr dirty="0" lang="en-US" noProof="0" sz="2800"/>
            </a:br>
            <a:endParaRPr b="0" dirty="0" lang="en-US" noProof="0" sz="2000">
              <a:effectLst/>
            </a:endParaRPr>
          </a:p>
          <a:p>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367079358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a1f1aad492ba316a1b4e4881a1f8232">
            <a:r>
              <a:rPr dirty="0" lang="en-US" noProof="0" sz="2000"/>
              <a:t>Modifions la dimension Période. À gauche de l'écran, sélectionnez les périodes fixes. Pour le type de période, sélectionnez mensuel, et dans la liste choisissez janvier 2021 et février 2021.</a:t>
            </a:r>
          </a:p>
          <a:p>
            <a:endParaRPr dirty="0" lang="en-US" noProof="0" sz="2000"/>
          </a:p>
          <a:p txid="e00914ea2805307c7e8670cbc472905c">
            <a:r>
              <a:rPr dirty="0" lang="en-US" noProof="0" sz="2000"/>
              <a:t>Ensuite, dans la section des périodes sélectionnées, cliquez sur la période de cette année pour la supprimer du tableau croisé dynamique puis actualisez afin d'observer les changements dans le tableau.</a:t>
            </a:r>
          </a:p>
          <a:p>
            <a:endParaRPr dirty="0" lang="en-US" noProof="0" sz="2000"/>
          </a:p>
          <a:p txid="5aca689753a160385165074cea2d2a5c">
            <a:r>
              <a:rPr dirty="0" lang="en-US" noProof="0" sz="2000"/>
              <a:t>Nous pouvons maintenant voir uniquement les valeurs de janvier 2021 et février 2021.</a:t>
            </a:r>
            <a:br>
              <a:rPr dirty="0" lang="en-US" noProof="0" sz="2000"/>
            </a:br>
            <a:endParaRPr b="0" dirty="0" lang="en-US" noProof="0" sz="1600">
              <a:effectLst/>
            </a:endParaRPr>
          </a:p>
          <a:p>
            <a:br>
              <a:rPr dirty="0" lang="en-US" noProof="0" sz="1600"/>
            </a:br>
            <a:endParaRPr b="0" dirty="0" lang="en-US" noProof="0" sz="1200">
              <a:effectLst/>
            </a:endParaRPr>
          </a:p>
          <a:p>
            <a:br>
              <a:rPr dirty="0" lang="en-US" noProof="0" sz="1200"/>
            </a:br>
            <a:endParaRPr dirty="0" lang="en-US" noProof="0" sz="1050"/>
          </a:p>
        </p:txBody>
      </p:sp>
    </p:spTree>
    <p:extLst>
      <p:ext uri="{BB962C8B-B14F-4D97-AF65-F5344CB8AC3E}">
        <p14:creationId xmlns:p14="http://schemas.microsoft.com/office/powerpoint/2010/main" val="272520847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6d9aafdcb54810fec5df5171e2680b22">
            <a:r>
              <a:rPr dirty="0" lang="en-US" noProof="0">
                <a:solidFill>
                  <a:srgbClr val="000000"/>
                </a:solidFill>
                <a:sym typeface=""/>
              </a:rPr>
              <a:t>En résumé, vous avez vu que les tableaux croisés dynamiques constituent un type de visualisation flexible qui peut être créé dans l'application Visualiseur de données dans DHIS2.</a:t>
            </a:r>
          </a:p>
          <a:p>
            <a:endParaRPr dirty="0" lang="en-US" noProof="0">
              <a:solidFill>
                <a:srgbClr val="000000"/>
              </a:solidFill>
              <a:sym typeface=""/>
            </a:endParaRPr>
          </a:p>
          <a:p txid="55b2e8cf9fad6083ac6f95cec6b28a20">
            <a:r>
              <a:rPr dirty="0" lang="en-US" noProof="0">
                <a:solidFill>
                  <a:srgbClr val="000000"/>
                </a:solidFill>
                <a:sym typeface=""/>
              </a:rPr>
              <a:t>Vous pouvez ouvrir un tableau croisé dynamique à partir d'un tableau de bord ou utiliser le menu des applications pour accéder à l'application.</a:t>
            </a:r>
          </a:p>
          <a:p>
            <a:endParaRPr dirty="0" lang="en-US" noProof="0">
              <a:solidFill>
                <a:srgbClr val="000000"/>
              </a:solidFill>
              <a:sym typeface=""/>
            </a:endParaRPr>
          </a:p>
          <a:p txid="f77926ffa50d357e6a070ff25b8a0364">
            <a:r>
              <a:rPr dirty="0" lang="en-US" noProof="0">
                <a:solidFill>
                  <a:srgbClr val="000000"/>
                </a:solidFill>
                <a:sym typeface=""/>
              </a:rPr>
              <a:t>Les principales dimensions à prendre en compte lors de la création d'un tableau croisé dynamique sont l'élément de données, la période et l'unité d'organisation, également appelées dimensions quoi, quand et où.</a:t>
            </a:r>
          </a:p>
        </p:txBody>
      </p:sp>
    </p:spTree>
    <p:extLst>
      <p:ext uri="{BB962C8B-B14F-4D97-AF65-F5344CB8AC3E}">
        <p14:creationId xmlns:p14="http://schemas.microsoft.com/office/powerpoint/2010/main" val="321150986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3b729d5e4a424e15af08687778562bf">
            <a:r>
              <a:rPr dirty="0" lang="en-US" noProof="0" sz="1200">
                <a:solidFill>
                  <a:srgbClr val="000000"/>
                </a:solidFill>
                <a:sym typeface=""/>
              </a:rPr>
              <a:t>Qu'est-ce qu'un tableau croisé dynamique ? Et quel type de données pouvons-nous analyser à l’aide d’un tableau croisé dynamique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2d8ecb280dc67c987cc3f15800969885">
            <a:r>
              <a:rPr dirty="0" lang="en-US" noProof="0" sz="1200">
                <a:solidFill>
                  <a:srgbClr val="000000"/>
                </a:solidFill>
              </a:rPr>
              <a:t>Dans cette vidéo, vous allez apprendre ce qu'est un tableau croisé dynamique, distinguer les principales sections de l'interface Visualiseur de Données et identifier les principales dimensions à sélectionner lors de la création d'un tableau croisé dynamique.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29d0660d6f3bf1ea187653ffc1f5c89">
            <a:r>
              <a:rPr dirty="0" lang="en-US" noProof="0" sz="1050">
                <a:solidFill>
                  <a:srgbClr val="000000"/>
                </a:solidFill>
                <a:sym typeface=""/>
              </a:rPr>
              <a:t>Un tableau croisé dynamique est…</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83b85c34b1571d00157d8a3276d303f">
            <a:r>
              <a:rPr dirty="0" lang="en-US" noProof="0" sz="1050">
                <a:solidFill>
                  <a:srgbClr val="000000"/>
                </a:solidFill>
                <a:sym typeface=""/>
              </a:rPr>
              <a:t>… un outil de visualisation tabulaire interactif qui permet de calculer, résumer et analyser d'importantes quantités de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7a0c4f2a724ed1d1801878d6f9480c7">
            <a:r>
              <a:rPr dirty="0" lang="en-US" noProof="0">
                <a:solidFill>
                  <a:srgbClr val="000000"/>
                </a:solidFill>
                <a:sym typeface=""/>
              </a:rPr>
              <a:t>Les tableaux croisés dynamiques sont un type de visualisation dans l'application Visualiseur de Données et peuvent être créés à l'aide des données provenant de tous les modèles de données, c'est-à-dire des données agrégées, d'événements et tracker.</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0a6f69d42f384fd03a577d0587ebaed">
            <a:r>
              <a:rPr b="0" dirty="0" i="0" lang="en-US" strike="noStrike" sz="1200" u="none">
                <a:solidFill>
                  <a:srgbClr val="000000"/>
                </a:solidFill>
                <a:effectLst/>
                <a:latin charset="0" panose="020F0502020204030203" pitchFamily="34" typeface="Lato"/>
              </a:rPr>
              <a:t>Dans ce cours, nous nous focaliserons sur les tableaux croisés dynamiques pour les données agrégées.</a:t>
            </a:r>
            <a:endParaRPr dirty="0" lang="es-ES" sz="900"/>
          </a:p>
        </p:txBody>
      </p:sp>
    </p:spTree>
    <p:extLst>
      <p:ext uri="{BB962C8B-B14F-4D97-AF65-F5344CB8AC3E}">
        <p14:creationId xmlns:p14="http://schemas.microsoft.com/office/powerpoint/2010/main" val="351059504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09cf8c63e4455c27fbdec43e6d169b">
            <a:r>
              <a:rPr b="0" dirty="0" i="0" lang="en-US" strike="noStrike" sz="1400" u="none">
                <a:solidFill>
                  <a:srgbClr val="000000"/>
                </a:solidFill>
                <a:effectLst/>
                <a:latin charset="0" panose="020F0502020204030203" pitchFamily="34" typeface="Lato"/>
              </a:rPr>
              <a:t>La principale caractéristique d’un tableau croisé dynamique est…</a:t>
            </a:r>
            <a:endParaRPr dirty="0" lang="es-ES" sz="1100"/>
          </a:p>
        </p:txBody>
      </p:sp>
    </p:spTree>
    <p:extLst>
      <p:ext uri="{BB962C8B-B14F-4D97-AF65-F5344CB8AC3E}">
        <p14:creationId xmlns:p14="http://schemas.microsoft.com/office/powerpoint/2010/main" val="80733152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492800e8802531bf7d956cf5a3e3a38">
            <a:r>
              <a:rPr b="0" dirty="0" i="0" kern="1200" lang="en-US" noProof="0" strike="noStrike" sz="1400" u="none">
                <a:solidFill>
                  <a:srgbClr val="000000"/>
                </a:solidFill>
                <a:effectLst/>
                <a:latin charset="0" panose="020F0502020204030203" pitchFamily="34" typeface="Lato"/>
                <a:ea typeface="+mn-ea"/>
                <a:cs typeface="+mn-cs"/>
              </a:rPr>
              <a:t>la possibilité de faire pivoter des dimensions, telles que des indicateurs, des éléments de données, des unités d'organisation et des périodes sous forme de colonnes et de lignes afin de créer des vues personnalisées. Voyons donc comment ça fonctionne.</a:t>
            </a:r>
          </a:p>
        </p:txBody>
      </p:sp>
    </p:spTree>
    <p:extLst>
      <p:ext uri="{BB962C8B-B14F-4D97-AF65-F5344CB8AC3E}">
        <p14:creationId xmlns:p14="http://schemas.microsoft.com/office/powerpoint/2010/main" val="4119369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4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6" Target="../media/image51.svg" Type="http://schemas.openxmlformats.org/officeDocument/2006/relationships/image"/><Relationship Id="rId5" Target="../media/image50.png" Type="http://schemas.openxmlformats.org/officeDocument/2006/relationships/image"/><Relationship Id="rId4" Target="../media/image5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1.xml" Type="http://schemas.openxmlformats.org/officeDocument/2006/relationships/slideLayout"/><Relationship Id="rId1" Target="../tags/tag16.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21" Target="../media/image40.svg" Type="http://schemas.openxmlformats.org/officeDocument/2006/relationships/image"/><Relationship Id="rId7" Target="../media/image30.svg" Type="http://schemas.openxmlformats.org/officeDocument/2006/relationships/image"/><Relationship Id="rId12" Target="../media/image25.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20" Target="../media/image39.png" Type="http://schemas.openxmlformats.org/officeDocument/2006/relationships/image"/><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24.svg" Type="http://schemas.openxmlformats.org/officeDocument/2006/relationships/image"/><Relationship Id="rId23" Target="../media/image42.svg" Type="http://schemas.openxmlformats.org/officeDocument/2006/relationships/image"/><Relationship Id="rId10" Target="../media/image33.png" Type="http://schemas.openxmlformats.org/officeDocument/2006/relationships/image"/><Relationship Id="rId19" Target="../media/image38.sv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23.png" Type="http://schemas.openxmlformats.org/officeDocument/2006/relationships/image"/><Relationship Id="rId22" Target="../media/image4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4" Target="../media/image12.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5" Target="../media/image44.svg" Type="http://schemas.openxmlformats.org/officeDocument/2006/relationships/image"/><Relationship Id="rId4" Target="../media/image43.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8" Target="../media/image39.png" Type="http://schemas.openxmlformats.org/officeDocument/2006/relationships/image"/><Relationship Id="rId13" Target="../media/image48.svg" Type="http://schemas.openxmlformats.org/officeDocument/2006/relationships/image"/><Relationship Id="rId3" Target="../notesSlides/notesSlide9.xml" Type="http://schemas.openxmlformats.org/officeDocument/2006/relationships/notesSlide"/><Relationship Id="rId7" Target="../media/image38.svg" Type="http://schemas.openxmlformats.org/officeDocument/2006/relationships/image"/><Relationship Id="rId12" Target="../media/image47.png" Type="http://schemas.openxmlformats.org/officeDocument/2006/relationships/image"/><Relationship Id="rId2" Target="../slideLayouts/slideLayout5.xml" Type="http://schemas.openxmlformats.org/officeDocument/2006/relationships/slideLayout"/><Relationship Id="rId1" Target="../tags/tag10.xml" Type="http://schemas.openxmlformats.org/officeDocument/2006/relationships/tags"/><Relationship Id="rId6" Target="../media/image37.png" Type="http://schemas.openxmlformats.org/officeDocument/2006/relationships/image"/><Relationship Id="rId11" Target="../media/image42.svg" Type="http://schemas.openxmlformats.org/officeDocument/2006/relationships/image"/><Relationship Id="rId5" Target="../media/image46.svg" Type="http://schemas.openxmlformats.org/officeDocument/2006/relationships/image"/><Relationship Id="rId10" Target="../media/image41.png" Type="http://schemas.openxmlformats.org/officeDocument/2006/relationships/image"/><Relationship Id="rId4" Target="../media/image45.png" Type="http://schemas.openxmlformats.org/officeDocument/2006/relationships/image"/><Relationship Id="rId9" Target="../media/image40.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c95db742f649c7e98db6195aa25bdc">
            <a:r>
              <a:rPr dirty="0" lang="en-US"/>
              <a:t>Introduction aux tableaux croisés dynamiques : dimension de données et dimension de période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1DF1C-26F3-8FA9-103B-453F80A49C6C}"/>
              </a:ext>
            </a:extLst>
          </p:cNvPr>
          <p:cNvSpPr txBox="1"/>
          <p:nvPr/>
        </p:nvSpPr>
        <p:spPr>
          <a:xfrm>
            <a:off x="5071872" y="32918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1000" p14:dur="2000" spd="slow"/>
    </mc:Choice>
    <mc:Fallback xmlns="">
      <p:transition advTm="111000"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A8037-F87B-4DB7-9C93-DDA3A141B750}"/>
              </a:ext>
            </a:extLst>
          </p:cNvPr>
          <p:cNvSpPr/>
          <p:nvPr/>
        </p:nvSpPr>
        <p:spPr>
          <a:xfrm>
            <a:off x="53340" y="1291590"/>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Rectangle: Rounded Corners 2">
            <a:extLst>
              <a:ext uri="{FF2B5EF4-FFF2-40B4-BE49-F238E27FC236}">
                <a16:creationId xmlns:a16="http://schemas.microsoft.com/office/drawing/2014/main" id="{EAED0D2D-49E0-4936-A1F6-E3198D90FFF6}"/>
              </a:ext>
            </a:extLst>
          </p:cNvPr>
          <p:cNvSpPr/>
          <p:nvPr/>
        </p:nvSpPr>
        <p:spPr>
          <a:xfrm>
            <a:off x="53340" y="1508142"/>
            <a:ext cx="1897380" cy="224481"/>
          </a:xfrm>
          <a:prstGeom prst="roundRect">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Rounded Corners 3">
            <a:extLst>
              <a:ext uri="{FF2B5EF4-FFF2-40B4-BE49-F238E27FC236}">
                <a16:creationId xmlns:a16="http://schemas.microsoft.com/office/drawing/2014/main" id="{26BF49F3-2764-4E69-B7E6-A32492FF3F29}"/>
              </a:ext>
            </a:extLst>
          </p:cNvPr>
          <p:cNvSpPr/>
          <p:nvPr/>
        </p:nvSpPr>
        <p:spPr>
          <a:xfrm>
            <a:off x="2061409" y="1594982"/>
            <a:ext cx="2651760" cy="551318"/>
          </a:xfrm>
          <a:prstGeom prst="roundRect">
            <a:avLst>
              <a:gd fmla="val 10470" name="adj"/>
            </a:avLst>
          </a:prstGeom>
          <a:noFill/>
          <a:ln w="2794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 name="Rectangle: Rounded Corners 5">
            <a:extLst>
              <a:ext uri="{FF2B5EF4-FFF2-40B4-BE49-F238E27FC236}">
                <a16:creationId xmlns:a16="http://schemas.microsoft.com/office/drawing/2014/main" id="{62EE0DC9-313D-4967-9FAD-590FA7C5B07D}"/>
              </a:ext>
            </a:extLst>
          </p:cNvPr>
          <p:cNvSpPr/>
          <p:nvPr/>
        </p:nvSpPr>
        <p:spPr>
          <a:xfrm>
            <a:off x="3060700" y="2921000"/>
            <a:ext cx="5283200" cy="2342018"/>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9B7F6094-FE38-4E9C-A400-32A19D9837AA}"/>
              </a:ext>
            </a:extLst>
          </p:cNvPr>
          <p:cNvSpPr txBox="1"/>
          <p:nvPr/>
        </p:nvSpPr>
        <p:spPr>
          <a:xfrm>
            <a:off x="3378200" y="3086100"/>
            <a:ext cx="4762500" cy="830997"/>
          </a:xfrm>
          <a:prstGeom prst="rect">
            <a:avLst/>
          </a:prstGeom>
          <a:noFill/>
        </p:spPr>
        <p:txBody>
          <a:bodyPr rtlCol="0" wrap="square">
            <a:spAutoFit/>
          </a:bodyPr>
          <a:lstStyle/>
          <a:p txid="fb4d8a1fc252e12e39ce8d4cb6f7e6c4">
            <a:pPr algn="l" indent="-342900" marL="342900">
              <a:buClr>
                <a:srgbClr val="008CCF"/>
              </a:buClr>
              <a:buFont charset="-79" pitchFamily="2" typeface="Rubik"/>
              <a:buChar char="•"/>
            </a:pPr>
            <a:r>
              <a:rPr dirty="0" lang="en-US" sz="2400">
                <a:solidFill>
                  <a:srgbClr val="000000"/>
                </a:solidFill>
              </a:rPr>
              <a:t>Ajouter un élément de données pour exposer le dénominateur</a:t>
            </a:r>
            <a:r>
              <a:rPr b="0" dirty="0" i="0" lang="en-US" strike="noStrike" sz="2400" u="none">
                <a:solidFill>
                  <a:srgbClr val="000000"/>
                </a:solidFill>
                <a:effectLst/>
              </a:rPr>
            </a:r>
            <a:r>
              <a:rPr b="0" dirty="0" i="0" lang="en-US" strike="noStrike" sz="2400" u="none">
                <a:solidFill>
                  <a:srgbClr val="000000"/>
                </a:solidFill>
                <a:effectLst/>
                <a:latin typeface="+mj-lt"/>
              </a:rPr>
            </a:r>
            <a:endParaRPr dirty="0" lang="en-US" sz="2400">
              <a:latin typeface="+mj-lt"/>
            </a:endParaRPr>
          </a:p>
        </p:txBody>
      </p:sp>
      <p:pic>
        <p:nvPicPr>
          <p:cNvPr descr="Arrow: Straight with solid fill" id="8" name="Graphic 7">
            <a:extLst>
              <a:ext uri="{FF2B5EF4-FFF2-40B4-BE49-F238E27FC236}">
                <a16:creationId xmlns:a16="http://schemas.microsoft.com/office/drawing/2014/main" id="{E61157AB-4477-4B3C-8A1A-2E7DA829CD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3949702" y="2219753"/>
            <a:ext cx="647698" cy="647698"/>
          </a:xfrm>
          <a:prstGeom prst="rect">
            <a:avLst/>
          </a:prstGeom>
        </p:spPr>
      </p:pic>
      <p:sp>
        <p:nvSpPr>
          <p:cNvPr id="9" name="TextBox 8">
            <a:extLst>
              <a:ext uri="{FF2B5EF4-FFF2-40B4-BE49-F238E27FC236}">
                <a16:creationId xmlns:a16="http://schemas.microsoft.com/office/drawing/2014/main" id="{BD6E4935-8AAC-4CAF-B283-00EF23D690B9}"/>
              </a:ext>
            </a:extLst>
          </p:cNvPr>
          <p:cNvSpPr txBox="1"/>
          <p:nvPr/>
        </p:nvSpPr>
        <p:spPr>
          <a:xfrm>
            <a:off x="3378200" y="3992439"/>
            <a:ext cx="4762500" cy="461665"/>
          </a:xfrm>
          <a:prstGeom prst="rect">
            <a:avLst/>
          </a:prstGeom>
          <a:noFill/>
        </p:spPr>
        <p:txBody>
          <a:bodyPr rtlCol="0" wrap="square">
            <a:spAutoFit/>
          </a:bodyPr>
          <a:lstStyle/>
          <a:p txid="e7ebb5df80e85d80f5dcc3895075a857">
            <a:pPr algn="l" indent="-342900" marL="342900">
              <a:buClr>
                <a:srgbClr val="008CCF"/>
              </a:buClr>
              <a:buFont charset="-79" pitchFamily="2" typeface="Rubik"/>
              <a:buChar char="•"/>
            </a:pPr>
            <a:r>
              <a:rPr dirty="0" lang="en-US" sz="2400">
                <a:solidFill>
                  <a:srgbClr val="000000"/>
                </a:solidFill>
                <a:latin typeface="+mj-lt"/>
              </a:rPr>
              <a:t>Modifier la période</a:t>
            </a:r>
            <a:r>
              <a:rPr dirty="0" lang="en-US" sz="2400">
                <a:solidFill>
                  <a:srgbClr val="000000"/>
                </a:solidFill>
              </a:rPr>
            </a:r>
          </a:p>
        </p:txBody>
      </p:sp>
      <p:sp>
        <p:nvSpPr>
          <p:cNvPr id="10" name="TextBox 9">
            <a:extLst>
              <a:ext uri="{FF2B5EF4-FFF2-40B4-BE49-F238E27FC236}">
                <a16:creationId xmlns:a16="http://schemas.microsoft.com/office/drawing/2014/main" id="{B014647C-A133-4287-A0E6-5F11D2F3746D}"/>
              </a:ext>
            </a:extLst>
          </p:cNvPr>
          <p:cNvSpPr txBox="1"/>
          <p:nvPr/>
        </p:nvSpPr>
        <p:spPr>
          <a:xfrm>
            <a:off x="3378200" y="4529445"/>
            <a:ext cx="4762500" cy="461665"/>
          </a:xfrm>
          <a:prstGeom prst="rect">
            <a:avLst/>
          </a:prstGeom>
          <a:noFill/>
        </p:spPr>
        <p:txBody>
          <a:bodyPr rtlCol="0" wrap="square">
            <a:spAutoFit/>
          </a:bodyPr>
          <a:lstStyle/>
          <a:p txid="c34bbc8637a158478df3259693951496">
            <a:pPr algn="l" indent="-342900" marL="342900">
              <a:buClr>
                <a:srgbClr val="008CCF"/>
              </a:buClr>
              <a:buFont charset="-79" pitchFamily="2" typeface="Rubik"/>
              <a:buChar char="•"/>
            </a:pPr>
            <a:r>
              <a:rPr dirty="0" lang="en-US" sz="2400">
                <a:solidFill>
                  <a:srgbClr val="000000"/>
                </a:solidFill>
                <a:latin typeface="+mj-lt"/>
              </a:rPr>
              <a:t>Période fixe</a:t>
            </a:r>
            <a:r>
              <a:rPr dirty="0" lang="en-US" sz="2400">
                <a:solidFill>
                  <a:srgbClr val="000000"/>
                </a:solidFill>
              </a:rPr>
            </a:r>
          </a:p>
        </p:txBody>
      </p:sp>
    </p:spTree>
    <p:custDataLst>
      <p:tags r:id="rId1"/>
    </p:custDataLst>
    <p:extLst>
      <p:ext uri="{BB962C8B-B14F-4D97-AF65-F5344CB8AC3E}">
        <p14:creationId xmlns:p14="http://schemas.microsoft.com/office/powerpoint/2010/main" val="2226295509"/>
      </p:ext>
    </p:extLst>
  </p:cSld>
  <p:clrMapOvr>
    <a:masterClrMapping/>
  </p:clrMapOvr>
  <mc:AlternateContent xmlns:mc="http://schemas.openxmlformats.org/markup-compatibility/2006" xmlns:p14="http://schemas.microsoft.com/office/powerpoint/2010/main">
    <mc:Choice Requires="p14">
      <p:transition advTm="31920" p14:dur="250"/>
    </mc:Choice>
    <mc:Fallback xmlns="">
      <p:transition advTm="319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10" presetSubtype="0">
                                  <p:stCondLst>
                                    <p:cond delay="0"/>
                                  </p:stCondLst>
                                  <p:childTnLst>
                                    <p:animEffect filter="fade" transition="out">
                                      <p:cBhvr>
                                        <p:cTn dur="500" id="21"/>
                                        <p:tgtEl>
                                          <p:spTgt spid="2"/>
                                        </p:tgtEl>
                                      </p:cBhvr>
                                    </p:animEffect>
                                    <p:set>
                                      <p:cBhvr>
                                        <p:cTn dur="1" fill="hold" id="22">
                                          <p:stCondLst>
                                            <p:cond delay="499"/>
                                          </p:stCondLst>
                                        </p:cTn>
                                        <p:tgtEl>
                                          <p:spTgt spid="2"/>
                                        </p:tgtEl>
                                        <p:attrNameLst>
                                          <p:attrName>style.visibility</p:attrName>
                                        </p:attrNameLst>
                                      </p:cBhvr>
                                      <p:to>
                                        <p:strVal val="hidden"/>
                                      </p:to>
                                    </p:set>
                                  </p:childTnLst>
                                </p:cTn>
                              </p:par>
                              <p:par>
                                <p:cTn fill="hold" grpId="1" id="23" nodeType="withEffect" presetClass="exit" presetID="10" presetSubtype="0">
                                  <p:stCondLst>
                                    <p:cond delay="0"/>
                                  </p:stCondLst>
                                  <p:childTnLst>
                                    <p:animEffect filter="fade" transition="out">
                                      <p:cBhvr>
                                        <p:cTn dur="500" id="24"/>
                                        <p:tgtEl>
                                          <p:spTgt spid="3"/>
                                        </p:tgtEl>
                                      </p:cBhvr>
                                    </p:animEffect>
                                    <p:set>
                                      <p:cBhvr>
                                        <p:cTn dur="1" fill="hold" id="25">
                                          <p:stCondLst>
                                            <p:cond delay="499"/>
                                          </p:stCondLst>
                                        </p:cTn>
                                        <p:tgtEl>
                                          <p:spTgt spid="3"/>
                                        </p:tgtEl>
                                        <p:attrNameLst>
                                          <p:attrName>style.visibility</p:attrName>
                                        </p:attrNameLst>
                                      </p:cBhvr>
                                      <p:to>
                                        <p:strVal val="hidden"/>
                                      </p:to>
                                    </p:set>
                                  </p:childTnLst>
                                </p:cTn>
                              </p:par>
                              <p:par>
                                <p:cTn fill="hold" grpId="1" id="26" nodeType="withEffect" presetClass="exit" presetID="10" presetSubtype="0">
                                  <p:stCondLst>
                                    <p:cond delay="0"/>
                                  </p:stCondLst>
                                  <p:childTnLst>
                                    <p:animEffect filter="fade" transition="out">
                                      <p:cBhvr>
                                        <p:cTn dur="500" id="27"/>
                                        <p:tgtEl>
                                          <p:spTgt spid="4"/>
                                        </p:tgtEl>
                                      </p:cBhvr>
                                    </p:animEffect>
                                    <p:set>
                                      <p:cBhvr>
                                        <p:cTn dur="1" fill="hold" id="28">
                                          <p:stCondLst>
                                            <p:cond delay="499"/>
                                          </p:stCondLst>
                                        </p:cTn>
                                        <p:tgtEl>
                                          <p:spTgt spid="4"/>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6"/>
                                        </p:tgtEl>
                                        <p:attrNameLst>
                                          <p:attrName>style.visibility</p:attrName>
                                        </p:attrNameLst>
                                      </p:cBhvr>
                                      <p:to>
                                        <p:strVal val="visible"/>
                                      </p:to>
                                    </p:set>
                                    <p:animEffect filter="fade" transition="in">
                                      <p:cBhvr>
                                        <p:cTn dur="500" id="33"/>
                                        <p:tgtEl>
                                          <p:spTgt spid="6"/>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5"/>
                                        </p:tgtEl>
                                        <p:attrNameLst>
                                          <p:attrName>style.visibility</p:attrName>
                                        </p:attrNameLst>
                                      </p:cBhvr>
                                      <p:to>
                                        <p:strVal val="visible"/>
                                      </p:to>
                                    </p:set>
                                    <p:animEffect filter="fade" transition="in">
                                      <p:cBhvr>
                                        <p:cTn dur="500" id="36"/>
                                        <p:tgtEl>
                                          <p:spTgt spid="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4">
                                  <p:stCondLst>
                                    <p:cond delay="0"/>
                                  </p:stCondLst>
                                  <p:childTnLst>
                                    <p:set>
                                      <p:cBhvr>
                                        <p:cTn dur="1" fill="hold" id="40">
                                          <p:stCondLst>
                                            <p:cond delay="0"/>
                                          </p:stCondLst>
                                        </p:cTn>
                                        <p:tgtEl>
                                          <p:spTgt spid="8"/>
                                        </p:tgtEl>
                                        <p:attrNameLst>
                                          <p:attrName>style.visibility</p:attrName>
                                        </p:attrNameLst>
                                      </p:cBhvr>
                                      <p:to>
                                        <p:strVal val="visible"/>
                                      </p:to>
                                    </p:set>
                                    <p:animEffect filter="wipe(down)" transition="in">
                                      <p:cBhvr>
                                        <p:cTn dur="50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9"/>
                                        </p:tgtEl>
                                        <p:attrNameLst>
                                          <p:attrName>style.visibility</p:attrName>
                                        </p:attrNameLst>
                                      </p:cBhvr>
                                      <p:to>
                                        <p:strVal val="visible"/>
                                      </p:to>
                                    </p:set>
                                    <p:animEffect filter="fade" transition="in">
                                      <p:cBhvr>
                                        <p:cTn dur="500" id="46"/>
                                        <p:tgtEl>
                                          <p:spTgt spid="9"/>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0"/>
                                        </p:tgtEl>
                                        <p:attrNameLst>
                                          <p:attrName>style.visibility</p:attrName>
                                        </p:attrNameLst>
                                      </p:cBhvr>
                                      <p:to>
                                        <p:strVal val="visible"/>
                                      </p:to>
                                    </p:set>
                                    <p:animEffect filter="fade" transition="in">
                                      <p:cBhvr>
                                        <p:cTn dur="500" id="5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4"/>
      <p:bldP animBg="1" grpId="1" spid="4"/>
      <p:bldP animBg="1" grpId="0" spid="6"/>
      <p:bldP grpId="0" spid="5"/>
      <p:bldP grpId="0" spid="9"/>
      <p:bldP grpId="0" spid="1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9A2D5-8A78-51D0-D1E0-3E53DFF61C97}"/>
              </a:ext>
            </a:extLst>
          </p:cNvPr>
          <p:cNvSpPr txBox="1"/>
          <p:nvPr/>
        </p:nvSpPr>
        <p:spPr>
          <a:xfrm>
            <a:off x="5193792" y="3547872"/>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1066565123"/>
      </p:ext>
    </p:extLst>
  </p:cSld>
  <p:clrMapOvr>
    <a:masterClrMapping/>
  </p:clrMapOvr>
  <mc:AlternateContent xmlns:mc="http://schemas.openxmlformats.org/markup-compatibility/2006" xmlns:p14="http://schemas.microsoft.com/office/powerpoint/2010/main">
    <mc:Choice Requires="p14">
      <p:transition advTm="120000" p14:dur="250"/>
    </mc:Choice>
    <mc:Fallback xmlns="">
      <p:transition advTm="120000"/>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965069E-E239-46E7-A778-5DF64ED025EB}"/>
              </a:ext>
            </a:extLst>
          </p:cNvPr>
          <p:cNvSpPr/>
          <p:nvPr/>
        </p:nvSpPr>
        <p:spPr>
          <a:xfrm>
            <a:off x="3086100" y="3657600"/>
            <a:ext cx="6007100" cy="1968500"/>
          </a:xfrm>
          <a:prstGeom prst="roundRect">
            <a:avLst>
              <a:gd fmla="val 7813" name="adj"/>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TextBox 4">
            <a:extLst>
              <a:ext uri="{FF2B5EF4-FFF2-40B4-BE49-F238E27FC236}">
                <a16:creationId xmlns:a16="http://schemas.microsoft.com/office/drawing/2014/main" id="{BD427A54-59D7-44F4-8AB5-210FBE9BD1A1}"/>
              </a:ext>
            </a:extLst>
          </p:cNvPr>
          <p:cNvSpPr txBox="1"/>
          <p:nvPr/>
        </p:nvSpPr>
        <p:spPr>
          <a:xfrm>
            <a:off x="3244850" y="3766403"/>
            <a:ext cx="5194300" cy="1569660"/>
          </a:xfrm>
          <a:prstGeom prst="rect">
            <a:avLst/>
          </a:prstGeom>
          <a:noFill/>
        </p:spPr>
        <p:txBody>
          <a:bodyPr rtlCol="0" wrap="square">
            <a:spAutoFit/>
          </a:bodyPr>
          <a:lstStyle/>
          <a:p txid="b12d82ac8e5ec7f4c526fe46678c55da">
            <a:pPr algn="l" indent="-342900" marL="342900">
              <a:buClr>
                <a:srgbClr val="008CCF"/>
              </a:buClr>
              <a:buFont charset="-79" pitchFamily="2" typeface="Rubik"/>
              <a:buChar char="•"/>
            </a:pPr>
            <a:r>
              <a:rPr dirty="0" lang="en-US" sz="2400">
                <a:solidFill>
                  <a:srgbClr val="000000"/>
                </a:solidFill>
              </a:rPr>
              <a:t>Périodes relatives :</a:t>
            </a:r>
          </a:p>
          <a:p txid="e2b5b1640234fb8740f7cd62ec837e8c">
            <a:pPr indent="-342900" lvl="1" marL="800100">
              <a:buClr>
                <a:srgbClr val="008CCF"/>
              </a:buClr>
              <a:buFont charset="-79" pitchFamily="2" typeface="Rubik"/>
              <a:buChar char="•"/>
            </a:pPr>
            <a:r>
              <a:rPr dirty="0" lang="en-US" sz="2400">
                <a:solidFill>
                  <a:srgbClr val="000000"/>
                </a:solidFill>
              </a:rPr>
              <a:t>Relatives par rapport à la date actuelle</a:t>
            </a:r>
            <a:r>
              <a:rPr dirty="0" lang="en-US" sz="2400">
                <a:solidFill>
                  <a:srgbClr val="000000"/>
                </a:solidFill>
                <a:latin typeface="+mj-lt"/>
              </a:rPr>
            </a:r>
          </a:p>
          <a:p txid="4ad3264cc19f8a7082900b15cfa73801">
            <a:pPr indent="-342900" lvl="1" marL="800100">
              <a:buClr>
                <a:srgbClr val="008CCF"/>
              </a:buClr>
              <a:buFont charset="-79" pitchFamily="2" typeface="Rubik"/>
              <a:buChar char="•"/>
            </a:pPr>
            <a:r>
              <a:rPr dirty="0" lang="en-US" sz="2400">
                <a:solidFill>
                  <a:srgbClr val="000000"/>
                </a:solidFill>
              </a:rPr>
              <a:t>Mises à jour automatiquement</a:t>
            </a:r>
            <a:r>
              <a:rPr dirty="0" lang="en-US" sz="2400">
                <a:solidFill>
                  <a:srgbClr val="000000"/>
                </a:solidFill>
                <a:latin typeface="+mj-lt"/>
              </a:rPr>
            </a:r>
          </a:p>
          <a:p txid="f551d05e80e355a4cbcd5b35a737eb8e">
            <a:pPr indent="-342900" lvl="1" marL="800100">
              <a:buClr>
                <a:srgbClr val="008CCF"/>
              </a:buClr>
              <a:buFont charset="-79" pitchFamily="2" typeface="Rubik"/>
              <a:buChar char="•"/>
            </a:pPr>
            <a:r>
              <a:rPr dirty="0" lang="en-US" sz="2400">
                <a:solidFill>
                  <a:srgbClr val="000000"/>
                </a:solidFill>
              </a:rPr>
              <a:t>Utiles pour les rapports</a:t>
            </a:r>
            <a:r>
              <a:rPr dirty="0" lang="en-US" sz="2400">
                <a:solidFill>
                  <a:srgbClr val="000000"/>
                </a:solidFill>
                <a:latin typeface="+mj-lt"/>
              </a:rPr>
            </a:r>
            <a:endParaRPr dirty="0" lang="en-US" sz="2400">
              <a:latin typeface="+mj-lt"/>
            </a:endParaRPr>
          </a:p>
        </p:txBody>
      </p:sp>
      <p:sp>
        <p:nvSpPr>
          <p:cNvPr id="7" name="TextBox 6">
            <a:extLst>
              <a:ext uri="{FF2B5EF4-FFF2-40B4-BE49-F238E27FC236}">
                <a16:creationId xmlns:a16="http://schemas.microsoft.com/office/drawing/2014/main" id="{C4CC1126-610D-48D9-B05F-176A563282CF}"/>
              </a:ext>
            </a:extLst>
          </p:cNvPr>
          <p:cNvSpPr txBox="1"/>
          <p:nvPr/>
        </p:nvSpPr>
        <p:spPr>
          <a:xfrm>
            <a:off x="3244850" y="3780820"/>
            <a:ext cx="5708650" cy="1569660"/>
          </a:xfrm>
          <a:prstGeom prst="rect">
            <a:avLst/>
          </a:prstGeom>
          <a:noFill/>
        </p:spPr>
        <p:txBody>
          <a:bodyPr rtlCol="0" wrap="square">
            <a:spAutoFit/>
          </a:bodyPr>
          <a:lstStyle/>
          <a:p txid="b17970a8324492ae93dd6903808adb22">
            <a:pPr algn="l" indent="-342900" marL="342900">
              <a:buClr>
                <a:srgbClr val="008CCF"/>
              </a:buClr>
              <a:buFont charset="-79" pitchFamily="2" typeface="Rubik"/>
              <a:buChar char="•"/>
            </a:pPr>
            <a:r>
              <a:rPr dirty="0" lang="en-US" sz="2400">
                <a:solidFill>
                  <a:srgbClr val="000000"/>
                </a:solidFill>
              </a:rPr>
              <a:t>Périodes fixes :</a:t>
            </a:r>
          </a:p>
          <a:p txid="6ff3812b4f4c247733f73de67abd9f39">
            <a:pPr indent="-342900" lvl="1" marL="800100">
              <a:buClr>
                <a:srgbClr val="008CCF"/>
              </a:buClr>
              <a:buFont charset="-79" pitchFamily="2" typeface="Rubik"/>
              <a:buChar char="•"/>
            </a:pPr>
            <a:r>
              <a:rPr dirty="0" lang="en-US" sz="2400">
                <a:solidFill>
                  <a:srgbClr val="000000"/>
                </a:solidFill>
              </a:rPr>
              <a:t>La période exacte</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251b1449eb661349f912b3aa944e5b6">
            <a:pPr indent="-342900" lvl="1" marL="800100">
              <a:buClr>
                <a:srgbClr val="008CCF"/>
              </a:buClr>
              <a:buFont charset="-79" pitchFamily="2" typeface="Rubik"/>
              <a:buChar char="•"/>
            </a:pPr>
            <a:r>
              <a:rPr dirty="0" lang="en-US" sz="2400">
                <a:solidFill>
                  <a:srgbClr val="000000"/>
                </a:solidFill>
              </a:rPr>
              <a:t>Pas de de mise à jour au fil temps</a:t>
            </a:r>
            <a:r>
              <a:rPr dirty="0" lang="en-US" sz="2400">
                <a:solidFill>
                  <a:srgbClr val="000000"/>
                </a:solidFill>
                <a:latin typeface="+mj-lt"/>
              </a:rPr>
            </a:r>
            <a:r>
              <a:rPr dirty="0" lang="en-US" sz="2400">
                <a:solidFill>
                  <a:srgbClr val="000000"/>
                </a:solidFill>
              </a:rPr>
            </a:r>
            <a:endParaRPr dirty="0" lang="en-US" sz="2400">
              <a:solidFill>
                <a:srgbClr val="000000"/>
              </a:solidFill>
              <a:latin typeface="+mj-lt"/>
            </a:endParaRPr>
          </a:p>
          <a:p txid="44bca20601a4a4c54f922a1713547f5b">
            <a:pPr indent="-342900" lvl="1" marL="800100">
              <a:buClr>
                <a:srgbClr val="008CCF"/>
              </a:buClr>
              <a:buFont charset="-79" pitchFamily="2" typeface="Rubik"/>
              <a:buChar char="•"/>
            </a:pPr>
            <a:r>
              <a:rPr dirty="0" lang="en-US" sz="2400">
                <a:solidFill>
                  <a:srgbClr val="000000"/>
                </a:solidFill>
              </a:rPr>
              <a:t>Affiche les données pour une période spécifique</a:t>
            </a:r>
            <a:endParaRPr dirty="0" lang="en-US" sz="2400">
              <a:latin typeface="+mj-lt"/>
            </a:endParaRPr>
          </a:p>
        </p:txBody>
      </p:sp>
      <p:pic>
        <p:nvPicPr>
          <p:cNvPr descr="Arrow: Straight with solid fill" id="8" name="Graphic 7">
            <a:extLst>
              <a:ext uri="{FF2B5EF4-FFF2-40B4-BE49-F238E27FC236}">
                <a16:creationId xmlns:a16="http://schemas.microsoft.com/office/drawing/2014/main" id="{4BBE12F1-3570-4E4F-8365-DEF9C46E4B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3384216" y="584202"/>
            <a:ext cx="647698" cy="647698"/>
          </a:xfrm>
          <a:prstGeom prst="rect">
            <a:avLst/>
          </a:prstGeom>
        </p:spPr>
      </p:pic>
      <p:pic>
        <p:nvPicPr>
          <p:cNvPr descr="Arrow: Straight with solid fill" id="9" name="Graphic 8">
            <a:extLst>
              <a:ext uri="{FF2B5EF4-FFF2-40B4-BE49-F238E27FC236}">
                <a16:creationId xmlns:a16="http://schemas.microsoft.com/office/drawing/2014/main" id="{A35C2A27-89A8-4FE7-A1BF-AC9D2189F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rot="16200000">
            <a:off x="4306637" y="566605"/>
            <a:ext cx="647698" cy="647698"/>
          </a:xfrm>
          <a:prstGeom prst="rect">
            <a:avLst/>
          </a:prstGeom>
        </p:spPr>
      </p:pic>
    </p:spTree>
    <p:custDataLst>
      <p:tags r:id="rId1"/>
    </p:custDataLst>
    <p:extLst>
      <p:ext uri="{BB962C8B-B14F-4D97-AF65-F5344CB8AC3E}">
        <p14:creationId xmlns:p14="http://schemas.microsoft.com/office/powerpoint/2010/main" val="917690214"/>
      </p:ext>
    </p:extLst>
  </p:cSld>
  <p:clrMapOvr>
    <a:masterClrMapping/>
  </p:clrMapOvr>
  <mc:AlternateContent xmlns:mc="http://schemas.openxmlformats.org/markup-compatibility/2006" xmlns:p14="http://schemas.microsoft.com/office/powerpoint/2010/main">
    <mc:Choice Requires="p14">
      <p:transition advTm="49896" p14:dur="250"/>
    </mc:Choice>
    <mc:Fallback xmlns="">
      <p:transition advTm="49896"/>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
                                            <p:txEl>
                                              <p:pRg end="0" st="0"/>
                                            </p:txEl>
                                          </p:spTgt>
                                        </p:tgtEl>
                                        <p:attrNameLst>
                                          <p:attrName>style.visibility</p:attrName>
                                        </p:attrNameLst>
                                      </p:cBhvr>
                                      <p:to>
                                        <p:strVal val="visible"/>
                                      </p:to>
                                    </p:set>
                                    <p:animEffect filter="fade" transition="in">
                                      <p:cBhvr>
                                        <p:cTn dur="500" id="10"/>
                                        <p:tgtEl>
                                          <p:spTgt spid="5">
                                            <p:txEl>
                                              <p:pRg end="0" st="0"/>
                                            </p:txEl>
                                          </p:spTgt>
                                        </p:tgtEl>
                                      </p:cBhvr>
                                    </p:animEffect>
                                  </p:childTnLst>
                                </p:cTn>
                              </p:par>
                              <p:par>
                                <p:cTn fill="hold" id="11" nodeType="withEffect" presetClass="entr" presetID="22" presetSubtype="1">
                                  <p:stCondLst>
                                    <p:cond delay="0"/>
                                  </p:stCondLst>
                                  <p:childTnLst>
                                    <p:set>
                                      <p:cBhvr>
                                        <p:cTn dur="1" fill="hold" id="12">
                                          <p:stCondLst>
                                            <p:cond delay="0"/>
                                          </p:stCondLst>
                                        </p:cTn>
                                        <p:tgtEl>
                                          <p:spTgt spid="8"/>
                                        </p:tgtEl>
                                        <p:attrNameLst>
                                          <p:attrName>style.visibility</p:attrName>
                                        </p:attrNameLst>
                                      </p:cBhvr>
                                      <p:to>
                                        <p:strVal val="visible"/>
                                      </p:to>
                                    </p:set>
                                    <p:animEffect filter="wipe(up)" transition="in">
                                      <p:cBhvr>
                                        <p:cTn dur="500" id="13"/>
                                        <p:tgtEl>
                                          <p:spTgt spid="8"/>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5">
                                            <p:txEl>
                                              <p:pRg end="1" st="1"/>
                                            </p:txEl>
                                          </p:spTgt>
                                        </p:tgtEl>
                                        <p:attrNameLst>
                                          <p:attrName>style.visibility</p:attrName>
                                        </p:attrNameLst>
                                      </p:cBhvr>
                                      <p:to>
                                        <p:strVal val="visible"/>
                                      </p:to>
                                    </p:set>
                                    <p:animEffect filter="fade" transition="in">
                                      <p:cBhvr>
                                        <p:cTn dur="500" id="18"/>
                                        <p:tgtEl>
                                          <p:spTgt spid="5">
                                            <p:txEl>
                                              <p:pRg end="1" st="1"/>
                                            </p:txEl>
                                          </p:spTgt>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xEl>
                                              <p:pRg end="2" st="2"/>
                                            </p:txEl>
                                          </p:spTgt>
                                        </p:tgtEl>
                                        <p:attrNameLst>
                                          <p:attrName>style.visibility</p:attrName>
                                        </p:attrNameLst>
                                      </p:cBhvr>
                                      <p:to>
                                        <p:strVal val="visible"/>
                                      </p:to>
                                    </p:set>
                                    <p:animEffect filter="fade" transition="in">
                                      <p:cBhvr>
                                        <p:cTn dur="500" id="23"/>
                                        <p:tgtEl>
                                          <p:spTgt spid="5">
                                            <p:txEl>
                                              <p:pRg end="2" st="2"/>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5">
                                            <p:txEl>
                                              <p:pRg end="3" st="3"/>
                                            </p:txEl>
                                          </p:spTgt>
                                        </p:tgtEl>
                                        <p:attrNameLst>
                                          <p:attrName>style.visibility</p:attrName>
                                        </p:attrNameLst>
                                      </p:cBhvr>
                                      <p:to>
                                        <p:strVal val="visible"/>
                                      </p:to>
                                    </p:set>
                                    <p:animEffect filter="fade" transition="in">
                                      <p:cBhvr>
                                        <p:cTn dur="500" id="28"/>
                                        <p:tgtEl>
                                          <p:spTgt spid="5">
                                            <p:txEl>
                                              <p:pRg end="3" st="3"/>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1" id="31" nodeType="clickEffect" presetClass="exit" presetID="10" presetSubtype="0">
                                  <p:stCondLst>
                                    <p:cond delay="0"/>
                                  </p:stCondLst>
                                  <p:childTnLst>
                                    <p:animEffect filter="fade" transition="out">
                                      <p:cBhvr>
                                        <p:cTn dur="500" id="32"/>
                                        <p:tgtEl>
                                          <p:spTgt spid="5">
                                            <p:txEl>
                                              <p:pRg end="0" st="0"/>
                                            </p:txEl>
                                          </p:spTgt>
                                        </p:tgtEl>
                                      </p:cBhvr>
                                    </p:animEffect>
                                    <p:set>
                                      <p:cBhvr>
                                        <p:cTn dur="1" fill="hold" id="33">
                                          <p:stCondLst>
                                            <p:cond delay="499"/>
                                          </p:stCondLst>
                                        </p:cTn>
                                        <p:tgtEl>
                                          <p:spTgt spid="5">
                                            <p:txEl>
                                              <p:pRg end="0" st="0"/>
                                            </p:txEl>
                                          </p:spTgt>
                                        </p:tgtEl>
                                        <p:attrNameLst>
                                          <p:attrName>style.visibility</p:attrName>
                                        </p:attrNameLst>
                                      </p:cBhvr>
                                      <p:to>
                                        <p:strVal val="hidden"/>
                                      </p:to>
                                    </p:set>
                                  </p:childTnLst>
                                </p:cTn>
                              </p:par>
                              <p:par>
                                <p:cTn fill="hold" grpId="1" id="34" nodeType="withEffect" presetClass="exit" presetID="10" presetSubtype="0">
                                  <p:stCondLst>
                                    <p:cond delay="0"/>
                                  </p:stCondLst>
                                  <p:childTnLst>
                                    <p:animEffect filter="fade" transition="out">
                                      <p:cBhvr>
                                        <p:cTn dur="500" id="35"/>
                                        <p:tgtEl>
                                          <p:spTgt spid="5">
                                            <p:txEl>
                                              <p:pRg end="1" st="1"/>
                                            </p:txEl>
                                          </p:spTgt>
                                        </p:tgtEl>
                                      </p:cBhvr>
                                    </p:animEffect>
                                    <p:set>
                                      <p:cBhvr>
                                        <p:cTn dur="1" fill="hold" id="36">
                                          <p:stCondLst>
                                            <p:cond delay="499"/>
                                          </p:stCondLst>
                                        </p:cTn>
                                        <p:tgtEl>
                                          <p:spTgt spid="5">
                                            <p:txEl>
                                              <p:pRg end="1" st="1"/>
                                            </p:txEl>
                                          </p:spTgt>
                                        </p:tgtEl>
                                        <p:attrNameLst>
                                          <p:attrName>style.visibility</p:attrName>
                                        </p:attrNameLst>
                                      </p:cBhvr>
                                      <p:to>
                                        <p:strVal val="hidden"/>
                                      </p:to>
                                    </p:set>
                                  </p:childTnLst>
                                </p:cTn>
                              </p:par>
                              <p:par>
                                <p:cTn fill="hold" grpId="1" id="37" nodeType="withEffect" presetClass="exit" presetID="10" presetSubtype="0">
                                  <p:stCondLst>
                                    <p:cond delay="0"/>
                                  </p:stCondLst>
                                  <p:childTnLst>
                                    <p:animEffect filter="fade" transition="out">
                                      <p:cBhvr>
                                        <p:cTn dur="500" id="38"/>
                                        <p:tgtEl>
                                          <p:spTgt spid="5">
                                            <p:txEl>
                                              <p:pRg end="2" st="2"/>
                                            </p:txEl>
                                          </p:spTgt>
                                        </p:tgtEl>
                                      </p:cBhvr>
                                    </p:animEffect>
                                    <p:set>
                                      <p:cBhvr>
                                        <p:cTn dur="1" fill="hold" id="39">
                                          <p:stCondLst>
                                            <p:cond delay="499"/>
                                          </p:stCondLst>
                                        </p:cTn>
                                        <p:tgtEl>
                                          <p:spTgt spid="5">
                                            <p:txEl>
                                              <p:pRg end="2" st="2"/>
                                            </p:txEl>
                                          </p:spTgt>
                                        </p:tgtEl>
                                        <p:attrNameLst>
                                          <p:attrName>style.visibility</p:attrName>
                                        </p:attrNameLst>
                                      </p:cBhvr>
                                      <p:to>
                                        <p:strVal val="hidden"/>
                                      </p:to>
                                    </p:set>
                                  </p:childTnLst>
                                </p:cTn>
                              </p:par>
                              <p:par>
                                <p:cTn fill="hold" grpId="1" id="40" nodeType="withEffect" presetClass="exit" presetID="10" presetSubtype="0">
                                  <p:stCondLst>
                                    <p:cond delay="0"/>
                                  </p:stCondLst>
                                  <p:childTnLst>
                                    <p:animEffect filter="fade" transition="out">
                                      <p:cBhvr>
                                        <p:cTn dur="500" id="41"/>
                                        <p:tgtEl>
                                          <p:spTgt spid="5">
                                            <p:txEl>
                                              <p:pRg end="3" st="3"/>
                                            </p:txEl>
                                          </p:spTgt>
                                        </p:tgtEl>
                                      </p:cBhvr>
                                    </p:animEffect>
                                    <p:set>
                                      <p:cBhvr>
                                        <p:cTn dur="1" fill="hold" id="42">
                                          <p:stCondLst>
                                            <p:cond delay="499"/>
                                          </p:stCondLst>
                                        </p:cTn>
                                        <p:tgtEl>
                                          <p:spTgt spid="5">
                                            <p:txEl>
                                              <p:pRg end="3" st="3"/>
                                            </p:txEl>
                                          </p:spTgt>
                                        </p:tgtEl>
                                        <p:attrNameLst>
                                          <p:attrName>style.visibility</p:attrName>
                                        </p:attrNameLst>
                                      </p:cBhvr>
                                      <p:to>
                                        <p:strVal val="hidden"/>
                                      </p:to>
                                    </p:set>
                                  </p:childTnLst>
                                </p:cTn>
                              </p:par>
                              <p:par>
                                <p:cTn fill="hold" id="43" nodeType="withEffect" presetClass="exit" presetID="10" presetSubtype="0">
                                  <p:stCondLst>
                                    <p:cond delay="0"/>
                                  </p:stCondLst>
                                  <p:childTnLst>
                                    <p:animEffect filter="fade" transition="out">
                                      <p:cBhvr>
                                        <p:cTn dur="500" id="44"/>
                                        <p:tgtEl>
                                          <p:spTgt spid="8"/>
                                        </p:tgtEl>
                                      </p:cBhvr>
                                    </p:animEffect>
                                    <p:set>
                                      <p:cBhvr>
                                        <p:cTn dur="1" fill="hold" id="45">
                                          <p:stCondLst>
                                            <p:cond delay="499"/>
                                          </p:stCondLst>
                                        </p:cTn>
                                        <p:tgtEl>
                                          <p:spTgt spid="8"/>
                                        </p:tgtEl>
                                        <p:attrNameLst>
                                          <p:attrName>style.visibility</p:attrName>
                                        </p:attrNameLst>
                                      </p:cBhvr>
                                      <p:to>
                                        <p:strVal val="hidden"/>
                                      </p:to>
                                    </p:set>
                                  </p:childTnLst>
                                </p:cTn>
                              </p:par>
                              <p:par>
                                <p:cTn fill="hold" grpId="0" id="46" nodeType="withEffect" presetClass="entr" presetID="10" presetSubtype="0">
                                  <p:stCondLst>
                                    <p:cond delay="0"/>
                                  </p:stCondLst>
                                  <p:childTnLst>
                                    <p:set>
                                      <p:cBhvr>
                                        <p:cTn dur="1" fill="hold" id="47">
                                          <p:stCondLst>
                                            <p:cond delay="0"/>
                                          </p:stCondLst>
                                        </p:cTn>
                                        <p:tgtEl>
                                          <p:spTgt spid="7">
                                            <p:txEl>
                                              <p:pRg end="0" st="0"/>
                                            </p:txEl>
                                          </p:spTgt>
                                        </p:tgtEl>
                                        <p:attrNameLst>
                                          <p:attrName>style.visibility</p:attrName>
                                        </p:attrNameLst>
                                      </p:cBhvr>
                                      <p:to>
                                        <p:strVal val="visible"/>
                                      </p:to>
                                    </p:set>
                                    <p:animEffect filter="fade" transition="in">
                                      <p:cBhvr>
                                        <p:cTn dur="500" id="48"/>
                                        <p:tgtEl>
                                          <p:spTgt spid="7">
                                            <p:txEl>
                                              <p:pRg end="0" st="0"/>
                                            </p:txEl>
                                          </p:spTgt>
                                        </p:tgtEl>
                                      </p:cBhvr>
                                    </p:animEffect>
                                  </p:childTnLst>
                                </p:cTn>
                              </p:par>
                              <p:par>
                                <p:cTn fill="hold" id="49" nodeType="withEffect" presetClass="entr" presetID="22" presetSubtype="1">
                                  <p:stCondLst>
                                    <p:cond delay="0"/>
                                  </p:stCondLst>
                                  <p:childTnLst>
                                    <p:set>
                                      <p:cBhvr>
                                        <p:cTn dur="1" fill="hold" id="50">
                                          <p:stCondLst>
                                            <p:cond delay="0"/>
                                          </p:stCondLst>
                                        </p:cTn>
                                        <p:tgtEl>
                                          <p:spTgt spid="9"/>
                                        </p:tgtEl>
                                        <p:attrNameLst>
                                          <p:attrName>style.visibility</p:attrName>
                                        </p:attrNameLst>
                                      </p:cBhvr>
                                      <p:to>
                                        <p:strVal val="visible"/>
                                      </p:to>
                                    </p:set>
                                    <p:animEffect filter="wipe(up)" transition="in">
                                      <p:cBhvr>
                                        <p:cTn dur="500" id="51"/>
                                        <p:tgtEl>
                                          <p:spTgt spid="9"/>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7">
                                            <p:txEl>
                                              <p:pRg end="1" st="1"/>
                                            </p:txEl>
                                          </p:spTgt>
                                        </p:tgtEl>
                                        <p:attrNameLst>
                                          <p:attrName>style.visibility</p:attrName>
                                        </p:attrNameLst>
                                      </p:cBhvr>
                                      <p:to>
                                        <p:strVal val="visible"/>
                                      </p:to>
                                    </p:set>
                                    <p:animEffect filter="fade" transition="in">
                                      <p:cBhvr>
                                        <p:cTn dur="500" id="56"/>
                                        <p:tgtEl>
                                          <p:spTgt spid="7">
                                            <p:txEl>
                                              <p:pRg end="1" st="1"/>
                                            </p:txEl>
                                          </p:spTgt>
                                        </p:tgtEl>
                                      </p:cBhvr>
                                    </p:animEffect>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10" presetSubtype="0">
                                  <p:stCondLst>
                                    <p:cond delay="0"/>
                                  </p:stCondLst>
                                  <p:childTnLst>
                                    <p:set>
                                      <p:cBhvr>
                                        <p:cTn dur="1" fill="hold" id="60">
                                          <p:stCondLst>
                                            <p:cond delay="0"/>
                                          </p:stCondLst>
                                        </p:cTn>
                                        <p:tgtEl>
                                          <p:spTgt spid="7">
                                            <p:txEl>
                                              <p:pRg end="2" st="2"/>
                                            </p:txEl>
                                          </p:spTgt>
                                        </p:tgtEl>
                                        <p:attrNameLst>
                                          <p:attrName>style.visibility</p:attrName>
                                        </p:attrNameLst>
                                      </p:cBhvr>
                                      <p:to>
                                        <p:strVal val="visible"/>
                                      </p:to>
                                    </p:set>
                                    <p:animEffect filter="fade" transition="in">
                                      <p:cBhvr>
                                        <p:cTn dur="500" id="61"/>
                                        <p:tgtEl>
                                          <p:spTgt spid="7">
                                            <p:txEl>
                                              <p:pRg end="2" st="2"/>
                                            </p:txEl>
                                          </p:spTgt>
                                        </p:tgtEl>
                                      </p:cBhvr>
                                    </p:animEffect>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10" presetSubtype="0">
                                  <p:stCondLst>
                                    <p:cond delay="0"/>
                                  </p:stCondLst>
                                  <p:childTnLst>
                                    <p:set>
                                      <p:cBhvr>
                                        <p:cTn dur="1" fill="hold" id="65">
                                          <p:stCondLst>
                                            <p:cond delay="0"/>
                                          </p:stCondLst>
                                        </p:cTn>
                                        <p:tgtEl>
                                          <p:spTgt spid="7">
                                            <p:txEl>
                                              <p:pRg end="3" st="3"/>
                                            </p:txEl>
                                          </p:spTgt>
                                        </p:tgtEl>
                                        <p:attrNameLst>
                                          <p:attrName>style.visibility</p:attrName>
                                        </p:attrNameLst>
                                      </p:cBhvr>
                                      <p:to>
                                        <p:strVal val="visible"/>
                                      </p:to>
                                    </p:set>
                                    <p:animEffect filter="fade" transition="in">
                                      <p:cBhvr>
                                        <p:cTn dur="500" id="66"/>
                                        <p:tgtEl>
                                          <p:spTgt spid="7">
                                            <p:txEl>
                                              <p:pRg end="3" st="3"/>
                                            </p:txEl>
                                          </p:spTgt>
                                        </p:tgtEl>
                                      </p:cBhvr>
                                    </p:animEffect>
                                  </p:childTnLst>
                                </p:cTn>
                              </p:par>
                            </p:childTnLst>
                          </p:cTn>
                        </p:par>
                      </p:childTnLst>
                    </p:cTn>
                  </p:par>
                  <p:par>
                    <p:cTn fill="hold" id="67">
                      <p:stCondLst>
                        <p:cond delay="indefinite"/>
                      </p:stCondLst>
                      <p:childTnLst>
                        <p:par>
                          <p:cTn fill="hold" id="68">
                            <p:stCondLst>
                              <p:cond delay="0"/>
                            </p:stCondLst>
                            <p:childTnLst>
                              <p:par>
                                <p:cTn fill="hold" grpId="1" id="69" nodeType="clickEffect" presetClass="exit" presetID="10" presetSubtype="0">
                                  <p:stCondLst>
                                    <p:cond delay="0"/>
                                  </p:stCondLst>
                                  <p:childTnLst>
                                    <p:animEffect filter="fade" transition="out">
                                      <p:cBhvr>
                                        <p:cTn dur="500" id="70"/>
                                        <p:tgtEl>
                                          <p:spTgt spid="7">
                                            <p:txEl>
                                              <p:pRg end="0" st="0"/>
                                            </p:txEl>
                                          </p:spTgt>
                                        </p:tgtEl>
                                      </p:cBhvr>
                                    </p:animEffect>
                                    <p:set>
                                      <p:cBhvr>
                                        <p:cTn dur="1" fill="hold" id="71">
                                          <p:stCondLst>
                                            <p:cond delay="499"/>
                                          </p:stCondLst>
                                        </p:cTn>
                                        <p:tgtEl>
                                          <p:spTgt spid="7">
                                            <p:txEl>
                                              <p:pRg end="0" st="0"/>
                                            </p:txEl>
                                          </p:spTgt>
                                        </p:tgtEl>
                                        <p:attrNameLst>
                                          <p:attrName>style.visibility</p:attrName>
                                        </p:attrNameLst>
                                      </p:cBhvr>
                                      <p:to>
                                        <p:strVal val="hidden"/>
                                      </p:to>
                                    </p:set>
                                  </p:childTnLst>
                                </p:cTn>
                              </p:par>
                              <p:par>
                                <p:cTn fill="hold" grpId="1" id="72" nodeType="withEffect" presetClass="exit" presetID="10" presetSubtype="0">
                                  <p:stCondLst>
                                    <p:cond delay="0"/>
                                  </p:stCondLst>
                                  <p:childTnLst>
                                    <p:animEffect filter="fade" transition="out">
                                      <p:cBhvr>
                                        <p:cTn dur="500" id="73"/>
                                        <p:tgtEl>
                                          <p:spTgt spid="7">
                                            <p:txEl>
                                              <p:pRg end="1" st="1"/>
                                            </p:txEl>
                                          </p:spTgt>
                                        </p:tgtEl>
                                      </p:cBhvr>
                                    </p:animEffect>
                                    <p:set>
                                      <p:cBhvr>
                                        <p:cTn dur="1" fill="hold" id="74">
                                          <p:stCondLst>
                                            <p:cond delay="499"/>
                                          </p:stCondLst>
                                        </p:cTn>
                                        <p:tgtEl>
                                          <p:spTgt spid="7">
                                            <p:txEl>
                                              <p:pRg end="1" st="1"/>
                                            </p:txEl>
                                          </p:spTgt>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500" id="76"/>
                                        <p:tgtEl>
                                          <p:spTgt spid="7">
                                            <p:txEl>
                                              <p:pRg end="2" st="2"/>
                                            </p:txEl>
                                          </p:spTgt>
                                        </p:tgtEl>
                                      </p:cBhvr>
                                    </p:animEffect>
                                    <p:set>
                                      <p:cBhvr>
                                        <p:cTn dur="1" fill="hold" id="77">
                                          <p:stCondLst>
                                            <p:cond delay="499"/>
                                          </p:stCondLst>
                                        </p:cTn>
                                        <p:tgtEl>
                                          <p:spTgt spid="7">
                                            <p:txEl>
                                              <p:pRg end="2" st="2"/>
                                            </p:txEl>
                                          </p:spTgt>
                                        </p:tgtEl>
                                        <p:attrNameLst>
                                          <p:attrName>style.visibility</p:attrName>
                                        </p:attrNameLst>
                                      </p:cBhvr>
                                      <p:to>
                                        <p:strVal val="hidden"/>
                                      </p:to>
                                    </p:set>
                                  </p:childTnLst>
                                </p:cTn>
                              </p:par>
                              <p:par>
                                <p:cTn fill="hold" grpId="1" id="78" nodeType="withEffect" presetClass="exit" presetID="10" presetSubtype="0">
                                  <p:stCondLst>
                                    <p:cond delay="0"/>
                                  </p:stCondLst>
                                  <p:childTnLst>
                                    <p:animEffect filter="fade" transition="out">
                                      <p:cBhvr>
                                        <p:cTn dur="500" id="79"/>
                                        <p:tgtEl>
                                          <p:spTgt spid="7">
                                            <p:txEl>
                                              <p:pRg end="3" st="3"/>
                                            </p:txEl>
                                          </p:spTgt>
                                        </p:tgtEl>
                                      </p:cBhvr>
                                    </p:animEffect>
                                    <p:set>
                                      <p:cBhvr>
                                        <p:cTn dur="1" fill="hold" id="80">
                                          <p:stCondLst>
                                            <p:cond delay="499"/>
                                          </p:stCondLst>
                                        </p:cTn>
                                        <p:tgtEl>
                                          <p:spTgt spid="7">
                                            <p:txEl>
                                              <p:pRg end="3" st="3"/>
                                            </p:txEl>
                                          </p:spTgt>
                                        </p:tgtEl>
                                        <p:attrNameLst>
                                          <p:attrName>style.visibility</p:attrName>
                                        </p:attrNameLst>
                                      </p:cBhvr>
                                      <p:to>
                                        <p:strVal val="hidden"/>
                                      </p:to>
                                    </p:set>
                                  </p:childTnLst>
                                </p:cTn>
                              </p:par>
                              <p:par>
                                <p:cTn fill="hold" grpId="1" id="81" nodeType="withEffect" presetClass="exit" presetID="10" presetSubtype="0">
                                  <p:stCondLst>
                                    <p:cond delay="0"/>
                                  </p:stCondLst>
                                  <p:childTnLst>
                                    <p:animEffect filter="fade" transition="out">
                                      <p:cBhvr>
                                        <p:cTn dur="500" id="82"/>
                                        <p:tgtEl>
                                          <p:spTgt spid="4"/>
                                        </p:tgtEl>
                                      </p:cBhvr>
                                    </p:animEffect>
                                    <p:set>
                                      <p:cBhvr>
                                        <p:cTn dur="1" fill="hold" id="83">
                                          <p:stCondLst>
                                            <p:cond delay="499"/>
                                          </p:stCondLst>
                                        </p:cTn>
                                        <p:tgtEl>
                                          <p:spTgt spid="4"/>
                                        </p:tgtEl>
                                        <p:attrNameLst>
                                          <p:attrName>style.visibility</p:attrName>
                                        </p:attrNameLst>
                                      </p:cBhvr>
                                      <p:to>
                                        <p:strVal val="hidden"/>
                                      </p:to>
                                    </p:set>
                                  </p:childTnLst>
                                </p:cTn>
                              </p:par>
                              <p:par>
                                <p:cTn fill="hold" id="84" nodeType="withEffect" presetClass="exit" presetID="10" presetSubtype="0">
                                  <p:stCondLst>
                                    <p:cond delay="0"/>
                                  </p:stCondLst>
                                  <p:childTnLst>
                                    <p:animEffect filter="fade" transition="out">
                                      <p:cBhvr>
                                        <p:cTn dur="500" id="85"/>
                                        <p:tgtEl>
                                          <p:spTgt spid="9"/>
                                        </p:tgtEl>
                                      </p:cBhvr>
                                    </p:animEffect>
                                    <p:set>
                                      <p:cBhvr>
                                        <p:cTn dur="1" fill="hold" id="86">
                                          <p:stCondLst>
                                            <p:cond delay="499"/>
                                          </p:stCondLst>
                                        </p:cTn>
                                        <p:tgtEl>
                                          <p:spTgt spid="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build="p" grpId="0" spid="5" uiExpand="1"/>
      <p:bldP build="allAtOnce" grpId="1" spid="5"/>
      <p:bldP build="p" grpId="0" spid="7" uiExpand="1"/>
      <p:bldP build="allAtOnce" grpId="1" spid="7" uiExpand="1"/>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D64356-A10F-8547-D13F-1273A2541CFB}"/>
              </a:ext>
            </a:extLst>
          </p:cNvPr>
          <p:cNvSpPr txBox="1"/>
          <p:nvPr/>
        </p:nvSpPr>
        <p:spPr>
          <a:xfrm>
            <a:off x="5193792" y="3584448"/>
            <a:ext cx="1654620" cy="461665"/>
          </a:xfrm>
          <a:prstGeom prst="rect">
            <a:avLst/>
          </a:prstGeom>
          <a:noFill/>
        </p:spPr>
        <p:txBody>
          <a:bodyPr rtlCol="0" wrap="none">
            <a:spAutoFit/>
          </a:bodyPr>
          <a:lstStyle/>
          <a:p txid="e5b44bf41c3e2b23c143c63380f260f6">
            <a:pPr algn="l" indent="-342900" marL="342900">
              <a:buClr>
                <a:srgbClr val="008CCF"/>
              </a:buClr>
              <a:buFont charset="-79" pitchFamily="2" typeface="Rubik"/>
              <a:buChar char="•"/>
            </a:pPr>
            <a:r>
              <a:rPr dirty="0" lang="en-US" sz="2400"/>
              <a:t>Démo 3</a:t>
            </a:r>
          </a:p>
        </p:txBody>
      </p:sp>
    </p:spTree>
    <p:custDataLst>
      <p:tags r:id="rId1"/>
    </p:custDataLst>
    <p:extLst>
      <p:ext uri="{BB962C8B-B14F-4D97-AF65-F5344CB8AC3E}">
        <p14:creationId xmlns:p14="http://schemas.microsoft.com/office/powerpoint/2010/main" val="452931899"/>
      </p:ext>
    </p:extLst>
  </p:cSld>
  <p:clrMapOvr>
    <a:masterClrMapping/>
  </p:clrMapOvr>
  <mc:AlternateContent xmlns:mc="http://schemas.openxmlformats.org/markup-compatibility/2006" xmlns:p14="http://schemas.microsoft.com/office/powerpoint/2010/main">
    <mc:Choice Requires="p14">
      <p:transition advTm="42000" p14:dur="10"/>
    </mc:Choice>
    <mc:Fallback xmlns="">
      <p:transition advTm="42000"/>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550971" y="3322054"/>
            <a:ext cx="4709369" cy="461665"/>
          </a:xfrm>
          <a:prstGeom prst="rect">
            <a:avLst/>
          </a:prstGeom>
          <a:noFill/>
        </p:spPr>
        <p:txBody>
          <a:bodyPr rtlCol="0" wrap="square">
            <a:spAutoFit/>
          </a:bodyPr>
          <a:lstStyle/>
          <a:p txid="f71c71b4a6d84e0abc7de213a7ea0f58">
            <a:pPr algn="l" indent="-342900" marL="342900">
              <a:buClr>
                <a:srgbClr val="008CCF"/>
              </a:buClr>
              <a:buFont charset="-79" pitchFamily="2" typeface="Rubik"/>
              <a:buChar char="•"/>
            </a:pPr>
            <a:r>
              <a:rPr dirty="0" lang="en-US" sz="2400"/>
              <a:t>Outil de visualisation flexible</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02951" y="1412789"/>
            <a:ext cx="1986097" cy="1986097"/>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4861560" y="131039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Les tableaux croisés dynamiques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550971" y="3905156"/>
            <a:ext cx="4598159" cy="830997"/>
          </a:xfrm>
          <a:prstGeom prst="rect">
            <a:avLst/>
          </a:prstGeom>
          <a:noFill/>
        </p:spPr>
        <p:txBody>
          <a:bodyPr rtlCol="0" wrap="square">
            <a:spAutoFit/>
          </a:bodyPr>
          <a:lstStyle/>
          <a:p txid="520b97a5436eced7a290820a97d3e277">
            <a:pPr algn="l" indent="-342900" marL="342900">
              <a:buClr>
                <a:srgbClr val="008CCF"/>
              </a:buClr>
              <a:buFont charset="-79" pitchFamily="2" typeface="Rubik"/>
              <a:buChar char="•"/>
            </a:pPr>
            <a:r>
              <a:rPr dirty="0" lang="en-US" sz="2400"/>
              <a:t>Peuvent être créés 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1550971" y="4857590"/>
            <a:ext cx="4598159" cy="1200329"/>
          </a:xfrm>
          <a:prstGeom prst="rect">
            <a:avLst/>
          </a:prstGeom>
          <a:noFill/>
        </p:spPr>
        <p:txBody>
          <a:bodyPr rtlCol="0" wrap="square">
            <a:spAutoFit/>
          </a:bodyPr>
          <a:lstStyle/>
          <a:p txid="977e7805cda54bbd766cb2f4d908df95">
            <a:pPr algn="l" indent="-342900" marL="342900">
              <a:buClr>
                <a:srgbClr val="008CCF"/>
              </a:buClr>
              <a:buFont charset="-79" pitchFamily="2" typeface="Rubik"/>
              <a:buChar char="•"/>
            </a:pPr>
            <a:r>
              <a:rPr dirty="0" lang="en-US" sz="2400"/>
              <a:t>Ouvrez un tableau croisé dynamique :</a:t>
            </a:r>
          </a:p>
          <a:p txid="f987b15274727a6bd43ccdcea9e9e9af">
            <a:pPr indent="-342900" lvl="1" marL="800100">
              <a:buClr>
                <a:srgbClr val="008CCF"/>
              </a:buClr>
              <a:buFont charset="-79" pitchFamily="2" typeface="Rubik"/>
              <a:buChar char="•"/>
            </a:pPr>
            <a:r>
              <a:rPr dirty="0" lang="en-US" sz="2400"/>
              <a:t>Depuis un tableau de bord</a:t>
            </a:r>
          </a:p>
          <a:p txid="10be59f07cf14a7597f7e7203c4daf76">
            <a:pPr indent="-342900" lvl="1" marL="800100">
              <a:buClr>
                <a:srgbClr val="008CCF"/>
              </a:buClr>
              <a:buFont charset="-79" pitchFamily="2" typeface="Rubik"/>
              <a:buChar char="•"/>
            </a:pPr>
            <a:r>
              <a:rPr dirty="0" lang="en-US" sz="2400"/>
              <a:t>Depuis le menu des applications</a:t>
            </a:r>
          </a:p>
        </p:txBody>
      </p:sp>
      <p:sp>
        <p:nvSpPr>
          <p:cNvPr id="25" name="TextBox 24">
            <a:extLst>
              <a:ext uri="{FF2B5EF4-FFF2-40B4-BE49-F238E27FC236}">
                <a16:creationId xmlns:a16="http://schemas.microsoft.com/office/drawing/2014/main" id="{BA617B82-03DF-40B2-A5A2-3D3E6E70041C}"/>
              </a:ext>
            </a:extLst>
          </p:cNvPr>
          <p:cNvSpPr txBox="1"/>
          <p:nvPr/>
        </p:nvSpPr>
        <p:spPr>
          <a:xfrm>
            <a:off x="6096000" y="3322054"/>
            <a:ext cx="3258065" cy="461665"/>
          </a:xfrm>
          <a:prstGeom prst="rect">
            <a:avLst/>
          </a:prstGeom>
          <a:noFill/>
        </p:spPr>
        <p:txBody>
          <a:bodyPr rtlCol="0" wrap="square">
            <a:spAutoFit/>
          </a:bodyPr>
          <a:lstStyle/>
          <a:p txid="96756b2de6dbbd08d4ee3826f2332d97">
            <a:pPr algn="l" indent="-342900" marL="342900">
              <a:buClr>
                <a:srgbClr val="008CCF"/>
              </a:buClr>
              <a:buFont charset="-79" pitchFamily="2" typeface="Rubik"/>
              <a:buChar char="•"/>
            </a:pPr>
            <a:r>
              <a:rPr dirty="0" lang="en-US" sz="2400"/>
              <a:t>Dimensions principales :</a:t>
            </a:r>
          </a:p>
        </p:txBody>
      </p:sp>
      <p:sp>
        <p:nvSpPr>
          <p:cNvPr id="26" name="Rectangle: Rounded Corners 25">
            <a:extLst>
              <a:ext uri="{FF2B5EF4-FFF2-40B4-BE49-F238E27FC236}">
                <a16:creationId xmlns:a16="http://schemas.microsoft.com/office/drawing/2014/main" id="{BB12226F-3EAF-4E80-9C60-46FCF9867F3E}"/>
              </a:ext>
            </a:extLst>
          </p:cNvPr>
          <p:cNvSpPr/>
          <p:nvPr/>
        </p:nvSpPr>
        <p:spPr>
          <a:xfrm>
            <a:off x="9738209" y="3893435"/>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27" name="TextBox 26">
            <a:extLst>
              <a:ext uri="{FF2B5EF4-FFF2-40B4-BE49-F238E27FC236}">
                <a16:creationId xmlns:a16="http://schemas.microsoft.com/office/drawing/2014/main" id="{339DFBB8-4205-4465-8C87-2E5CACB337A1}"/>
              </a:ext>
            </a:extLst>
          </p:cNvPr>
          <p:cNvSpPr txBox="1"/>
          <p:nvPr/>
        </p:nvSpPr>
        <p:spPr>
          <a:xfrm>
            <a:off x="6647934" y="3888900"/>
            <a:ext cx="2811842" cy="461665"/>
          </a:xfrm>
          <a:prstGeom prst="rect">
            <a:avLst/>
          </a:prstGeom>
          <a:noFill/>
        </p:spPr>
        <p:txBody>
          <a:bodyPr rtlCol="0" wrap="square">
            <a:spAutoFit/>
          </a:bodyPr>
          <a:lstStyle/>
          <a:p txid="9c53bc32ffe2ee3f7b786fb804fb239f">
            <a:pPr algn="l" indent="-342900" marL="342900">
              <a:buClr>
                <a:srgbClr val="008CCF"/>
              </a:buClr>
              <a:buFont charset="-79" pitchFamily="2" typeface="Rubik"/>
              <a:buChar char="•"/>
            </a:pPr>
            <a:r>
              <a:rPr dirty="0" lang="en-US" sz="2400"/>
              <a:t>Éléments de données</a:t>
            </a:r>
          </a:p>
        </p:txBody>
      </p:sp>
      <p:sp>
        <p:nvSpPr>
          <p:cNvPr id="28" name="TextBox 27">
            <a:extLst>
              <a:ext uri="{FF2B5EF4-FFF2-40B4-BE49-F238E27FC236}">
                <a16:creationId xmlns:a16="http://schemas.microsoft.com/office/drawing/2014/main" id="{4815143E-389E-451F-BEB7-5C45F00E8C39}"/>
              </a:ext>
            </a:extLst>
          </p:cNvPr>
          <p:cNvSpPr txBox="1"/>
          <p:nvPr/>
        </p:nvSpPr>
        <p:spPr>
          <a:xfrm>
            <a:off x="6647934" y="4362694"/>
            <a:ext cx="2811842" cy="461665"/>
          </a:xfrm>
          <a:prstGeom prst="rect">
            <a:avLst/>
          </a:prstGeom>
          <a:noFill/>
        </p:spPr>
        <p:txBody>
          <a:bodyPr rtlCol="0" wrap="square">
            <a:spAutoFit/>
          </a:bodyPr>
          <a:lstStyle/>
          <a:p txid="4005ad9e81bbae898feeefbdeb2b208e">
            <a:pPr algn="l" indent="-342900" marL="342900">
              <a:buClr>
                <a:srgbClr val="008CCF"/>
              </a:buClr>
              <a:buFont charset="-79" pitchFamily="2" typeface="Rubik"/>
              <a:buChar char="•"/>
            </a:pPr>
            <a:r>
              <a:rPr dirty="0" lang="en-US" sz="2400"/>
              <a:t>Période</a:t>
            </a:r>
          </a:p>
        </p:txBody>
      </p:sp>
      <p:sp>
        <p:nvSpPr>
          <p:cNvPr id="36" name="TextBox 35">
            <a:extLst>
              <a:ext uri="{FF2B5EF4-FFF2-40B4-BE49-F238E27FC236}">
                <a16:creationId xmlns:a16="http://schemas.microsoft.com/office/drawing/2014/main" id="{91873EA0-9136-4FB7-B77C-9C31E0D86F3E}"/>
              </a:ext>
            </a:extLst>
          </p:cNvPr>
          <p:cNvSpPr txBox="1"/>
          <p:nvPr/>
        </p:nvSpPr>
        <p:spPr>
          <a:xfrm>
            <a:off x="6647934" y="4836488"/>
            <a:ext cx="2811842" cy="830997"/>
          </a:xfrm>
          <a:prstGeom prst="rect">
            <a:avLst/>
          </a:prstGeom>
          <a:noFill/>
        </p:spPr>
        <p:txBody>
          <a:bodyPr rtlCol="0" wrap="square">
            <a:spAutoFit/>
          </a:bodyPr>
          <a:lstStyle/>
          <a:p txid="c5b6ebd60e789fc8986432d77386ab04">
            <a:pPr algn="l" indent="-342900" marL="342900">
              <a:buClr>
                <a:srgbClr val="008CCF"/>
              </a:buClr>
              <a:buFont charset="-79" pitchFamily="2" typeface="Rubik"/>
              <a:buChar char="•"/>
            </a:pPr>
            <a:r>
              <a:rPr dirty="0" err="1" lang="en-US" sz="2400"/>
              <a:t>Unité d'organisation</a:t>
            </a:r>
            <a:r>
              <a:rPr dirty="0" lang="en-US" sz="2400"/>
            </a:r>
          </a:p>
        </p:txBody>
      </p:sp>
      <p:sp>
        <p:nvSpPr>
          <p:cNvPr id="38" name="Rectangle: Rounded Corners 37">
            <a:extLst>
              <a:ext uri="{FF2B5EF4-FFF2-40B4-BE49-F238E27FC236}">
                <a16:creationId xmlns:a16="http://schemas.microsoft.com/office/drawing/2014/main" id="{CB3FB7EE-8AEC-4B50-AF37-ADEF586842BD}"/>
              </a:ext>
            </a:extLst>
          </p:cNvPr>
          <p:cNvSpPr/>
          <p:nvPr/>
        </p:nvSpPr>
        <p:spPr>
          <a:xfrm>
            <a:off x="9738209" y="4434740"/>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Quand</a:t>
            </a:r>
          </a:p>
        </p:txBody>
      </p:sp>
      <p:sp>
        <p:nvSpPr>
          <p:cNvPr id="39" name="Rectangle: Rounded Corners 38">
            <a:extLst>
              <a:ext uri="{FF2B5EF4-FFF2-40B4-BE49-F238E27FC236}">
                <a16:creationId xmlns:a16="http://schemas.microsoft.com/office/drawing/2014/main" id="{15661563-B5DB-4695-9FF1-41E280A7DDAB}"/>
              </a:ext>
            </a:extLst>
          </p:cNvPr>
          <p:cNvSpPr/>
          <p:nvPr/>
        </p:nvSpPr>
        <p:spPr>
          <a:xfrm>
            <a:off x="9738209" y="4976046"/>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cxnSp>
        <p:nvCxnSpPr>
          <p:cNvPr id="6" name="Straight Arrow Connector 5">
            <a:extLst>
              <a:ext uri="{FF2B5EF4-FFF2-40B4-BE49-F238E27FC236}">
                <a16:creationId xmlns:a16="http://schemas.microsoft.com/office/drawing/2014/main" id="{8309DCDA-BBFB-417B-A63B-3A90300E7B61}"/>
              </a:ext>
            </a:extLst>
          </p:cNvPr>
          <p:cNvCxnSpPr/>
          <p:nvPr/>
        </p:nvCxnSpPr>
        <p:spPr>
          <a:xfrm>
            <a:off x="9131647" y="411480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4E90621-F2F1-4B70-8BF6-14E428A709C8}"/>
              </a:ext>
            </a:extLst>
          </p:cNvPr>
          <p:cNvCxnSpPr/>
          <p:nvPr/>
        </p:nvCxnSpPr>
        <p:spPr>
          <a:xfrm>
            <a:off x="9160477" y="4637909"/>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99280D-3443-455A-BB1E-B31870422C35}"/>
              </a:ext>
            </a:extLst>
          </p:cNvPr>
          <p:cNvCxnSpPr/>
          <p:nvPr/>
        </p:nvCxnSpPr>
        <p:spPr>
          <a:xfrm>
            <a:off x="9164593" y="5185730"/>
            <a:ext cx="556054" cy="0"/>
          </a:xfrm>
          <a:prstGeom prst="straightConnector1">
            <a:avLst/>
          </a:prstGeom>
          <a:ln cap="rnd" w="47625">
            <a:solidFill>
              <a:schemeClr val="accent2"/>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918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9"/>
                                        </p:tgtEl>
                                        <p:attrNameLst>
                                          <p:attrName>style.visibility</p:attrName>
                                        </p:attrNameLst>
                                      </p:cBhvr>
                                      <p:to>
                                        <p:strVal val="visible"/>
                                      </p:to>
                                    </p:set>
                                    <p:animEffect filter="fade" transition="in">
                                      <p:cBhvr>
                                        <p:cTn dur="500" id="10"/>
                                        <p:tgtEl>
                                          <p:spTgt spid="29"/>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50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4">
                                            <p:txEl>
                                              <p:pRg end="0" st="0"/>
                                            </p:txEl>
                                          </p:spTgt>
                                        </p:tgtEl>
                                        <p:attrNameLst>
                                          <p:attrName>style.visibility</p:attrName>
                                        </p:attrNameLst>
                                      </p:cBhvr>
                                      <p:to>
                                        <p:strVal val="visible"/>
                                      </p:to>
                                    </p:set>
                                    <p:animEffect filter="fade" transition="in">
                                      <p:cBhvr>
                                        <p:cTn dur="500" id="25"/>
                                        <p:tgtEl>
                                          <p:spTgt spid="24">
                                            <p:txEl>
                                              <p:pRg end="0" st="0"/>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4">
                                            <p:txEl>
                                              <p:pRg end="1" st="1"/>
                                            </p:txEl>
                                          </p:spTgt>
                                        </p:tgtEl>
                                        <p:attrNameLst>
                                          <p:attrName>style.visibility</p:attrName>
                                        </p:attrNameLst>
                                      </p:cBhvr>
                                      <p:to>
                                        <p:strVal val="visible"/>
                                      </p:to>
                                    </p:set>
                                    <p:animEffect filter="fade" transition="in">
                                      <p:cBhvr>
                                        <p:cTn dur="500" id="30"/>
                                        <p:tgtEl>
                                          <p:spTgt spid="24">
                                            <p:txEl>
                                              <p:pRg end="1" st="1"/>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4">
                                            <p:txEl>
                                              <p:pRg end="2" st="2"/>
                                            </p:txEl>
                                          </p:spTgt>
                                        </p:tgtEl>
                                        <p:attrNameLst>
                                          <p:attrName>style.visibility</p:attrName>
                                        </p:attrNameLst>
                                      </p:cBhvr>
                                      <p:to>
                                        <p:strVal val="visible"/>
                                      </p:to>
                                    </p:set>
                                    <p:animEffect filter="fade" transition="in">
                                      <p:cBhvr>
                                        <p:cTn dur="500" id="35"/>
                                        <p:tgtEl>
                                          <p:spTgt spid="24">
                                            <p:txEl>
                                              <p:pRg end="2" st="2"/>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gtEl>
                                        <p:attrNameLst>
                                          <p:attrName>style.visibility</p:attrName>
                                        </p:attrNameLst>
                                      </p:cBhvr>
                                      <p:to>
                                        <p:strVal val="visible"/>
                                      </p:to>
                                    </p:set>
                                    <p:animEffect filter="fade" transition="in">
                                      <p:cBhvr>
                                        <p:cTn dur="500" id="40"/>
                                        <p:tgtEl>
                                          <p:spTgt spid="2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7"/>
                                        </p:tgtEl>
                                        <p:attrNameLst>
                                          <p:attrName>style.visibility</p:attrName>
                                        </p:attrNameLst>
                                      </p:cBhvr>
                                      <p:to>
                                        <p:strVal val="visible"/>
                                      </p:to>
                                    </p:set>
                                    <p:animEffect filter="fade" transition="in">
                                      <p:cBhvr>
                                        <p:cTn dur="500" id="45"/>
                                        <p:tgtEl>
                                          <p:spTgt spid="27"/>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8"/>
                                        </p:tgtEl>
                                        <p:attrNameLst>
                                          <p:attrName>style.visibility</p:attrName>
                                        </p:attrNameLst>
                                      </p:cBhvr>
                                      <p:to>
                                        <p:strVal val="visible"/>
                                      </p:to>
                                    </p:set>
                                    <p:animEffect filter="fade" transition="in">
                                      <p:cBhvr>
                                        <p:cTn dur="500" id="50"/>
                                        <p:tgtEl>
                                          <p:spTgt spid="28"/>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36"/>
                                        </p:tgtEl>
                                        <p:attrNameLst>
                                          <p:attrName>style.visibility</p:attrName>
                                        </p:attrNameLst>
                                      </p:cBhvr>
                                      <p:to>
                                        <p:strVal val="visible"/>
                                      </p:to>
                                    </p:set>
                                    <p:animEffect filter="fade" transition="in">
                                      <p:cBhvr>
                                        <p:cTn dur="500" id="55"/>
                                        <p:tgtEl>
                                          <p:spTgt spid="36"/>
                                        </p:tgtEl>
                                      </p:cBhvr>
                                    </p:animEffect>
                                  </p:childTnLst>
                                </p:cTn>
                              </p:par>
                            </p:childTnLst>
                          </p:cTn>
                        </p:par>
                      </p:childTnLst>
                    </p:cTn>
                  </p:par>
                  <p:par>
                    <p:cTn fill="hold" id="56">
                      <p:stCondLst>
                        <p:cond delay="indefinite"/>
                      </p:stCondLst>
                      <p:childTnLst>
                        <p:par>
                          <p:cTn fill="hold" id="57">
                            <p:stCondLst>
                              <p:cond delay="0"/>
                            </p:stCondLst>
                            <p:childTnLst>
                              <p:par>
                                <p:cTn fill="hold" id="58" nodeType="clickEffect" presetClass="entr" presetID="22" presetSubtype="8">
                                  <p:stCondLst>
                                    <p:cond delay="0"/>
                                  </p:stCondLst>
                                  <p:childTnLst>
                                    <p:set>
                                      <p:cBhvr>
                                        <p:cTn dur="1" fill="hold" id="59">
                                          <p:stCondLst>
                                            <p:cond delay="0"/>
                                          </p:stCondLst>
                                        </p:cTn>
                                        <p:tgtEl>
                                          <p:spTgt spid="6"/>
                                        </p:tgtEl>
                                        <p:attrNameLst>
                                          <p:attrName>style.visibility</p:attrName>
                                        </p:attrNameLst>
                                      </p:cBhvr>
                                      <p:to>
                                        <p:strVal val="visible"/>
                                      </p:to>
                                    </p:set>
                                    <p:animEffect filter="wipe(left)" transition="in">
                                      <p:cBhvr>
                                        <p:cTn dur="500" id="60"/>
                                        <p:tgtEl>
                                          <p:spTgt spid="6"/>
                                        </p:tgtEl>
                                      </p:cBhvr>
                                    </p:animEffect>
                                  </p:childTnLst>
                                </p:cTn>
                              </p:par>
                            </p:childTnLst>
                          </p:cTn>
                        </p:par>
                        <p:par>
                          <p:cTn fill="hold" id="61">
                            <p:stCondLst>
                              <p:cond delay="500"/>
                            </p:stCondLst>
                            <p:childTnLst>
                              <p:par>
                                <p:cTn fill="hold" grpId="0" id="62" nodeType="after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22" presetSubtype="8">
                                  <p:stCondLst>
                                    <p:cond delay="0"/>
                                  </p:stCondLst>
                                  <p:childTnLst>
                                    <p:set>
                                      <p:cBhvr>
                                        <p:cTn dur="1" fill="hold" id="68">
                                          <p:stCondLst>
                                            <p:cond delay="0"/>
                                          </p:stCondLst>
                                        </p:cTn>
                                        <p:tgtEl>
                                          <p:spTgt spid="40"/>
                                        </p:tgtEl>
                                        <p:attrNameLst>
                                          <p:attrName>style.visibility</p:attrName>
                                        </p:attrNameLst>
                                      </p:cBhvr>
                                      <p:to>
                                        <p:strVal val="visible"/>
                                      </p:to>
                                    </p:set>
                                    <p:animEffect filter="wipe(left)" transition="in">
                                      <p:cBhvr>
                                        <p:cTn dur="500" id="69"/>
                                        <p:tgtEl>
                                          <p:spTgt spid="40"/>
                                        </p:tgtEl>
                                      </p:cBhvr>
                                    </p:animEffect>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38"/>
                                        </p:tgtEl>
                                        <p:attrNameLst>
                                          <p:attrName>style.visibility</p:attrName>
                                        </p:attrNameLst>
                                      </p:cBhvr>
                                      <p:to>
                                        <p:strVal val="visible"/>
                                      </p:to>
                                    </p:set>
                                    <p:animEffect filter="fade" transition="in">
                                      <p:cBhvr>
                                        <p:cTn dur="500" id="73"/>
                                        <p:tgtEl>
                                          <p:spTgt spid="38"/>
                                        </p:tgtEl>
                                      </p:cBhvr>
                                    </p:animEffec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22" presetSubtype="8">
                                  <p:stCondLst>
                                    <p:cond delay="0"/>
                                  </p:stCondLst>
                                  <p:childTnLst>
                                    <p:set>
                                      <p:cBhvr>
                                        <p:cTn dur="1" fill="hold" id="77">
                                          <p:stCondLst>
                                            <p:cond delay="0"/>
                                          </p:stCondLst>
                                        </p:cTn>
                                        <p:tgtEl>
                                          <p:spTgt spid="41"/>
                                        </p:tgtEl>
                                        <p:attrNameLst>
                                          <p:attrName>style.visibility</p:attrName>
                                        </p:attrNameLst>
                                      </p:cBhvr>
                                      <p:to>
                                        <p:strVal val="visible"/>
                                      </p:to>
                                    </p:set>
                                    <p:animEffect filter="wipe(left)" transition="in">
                                      <p:cBhvr>
                                        <p:cTn dur="500" id="78"/>
                                        <p:tgtEl>
                                          <p:spTgt spid="41"/>
                                        </p:tgtEl>
                                      </p:cBhvr>
                                    </p:animEffect>
                                  </p:childTnLst>
                                </p:cTn>
                              </p:par>
                            </p:childTnLst>
                          </p:cTn>
                        </p:par>
                        <p:par>
                          <p:cTn fill="hold" id="79">
                            <p:stCondLst>
                              <p:cond delay="500"/>
                            </p:stCondLst>
                            <p:childTnLst>
                              <p:par>
                                <p:cTn fill="hold" grpId="0" id="80" nodeType="afterEffect" presetClass="entr" presetID="10" presetSubtype="0">
                                  <p:stCondLst>
                                    <p:cond delay="0"/>
                                  </p:stCondLst>
                                  <p:childTnLst>
                                    <p:set>
                                      <p:cBhvr>
                                        <p:cTn dur="1" fill="hold" id="81">
                                          <p:stCondLst>
                                            <p:cond delay="0"/>
                                          </p:stCondLst>
                                        </p:cTn>
                                        <p:tgtEl>
                                          <p:spTgt spid="39"/>
                                        </p:tgtEl>
                                        <p:attrNameLst>
                                          <p:attrName>style.visibility</p:attrName>
                                        </p:attrNameLst>
                                      </p:cBhvr>
                                      <p:to>
                                        <p:strVal val="visible"/>
                                      </p:to>
                                    </p:set>
                                    <p:animEffect filter="fade" transition="in">
                                      <p:cBhvr>
                                        <p:cTn dur="500" id="8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grpId="0" spid="23"/>
      <p:bldP build="p" grpId="0" spid="24" uiExpand="1"/>
      <p:bldP grpId="0" spid="25"/>
      <p:bldP animBg="1" grpId="0" spid="26"/>
      <p:bldP grpId="0" spid="27"/>
      <p:bldP grpId="0" spid="28"/>
      <p:bldP grpId="0" spid="36"/>
      <p:bldP animBg="1" grpId="0" spid="38"/>
      <p:bldP animBg="1"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05988" y="1271516"/>
            <a:ext cx="4311293" cy="431129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830997"/>
          </a:xfrm>
          <a:prstGeom prst="rect">
            <a:avLst/>
          </a:prstGeom>
          <a:noFill/>
        </p:spPr>
        <p:txBody>
          <a:bodyPr rtlCol="0" wrap="square">
            <a:spAutoFit/>
          </a:bodyPr>
          <a:lstStyle/>
          <a:p txid="dba5db892d15114d9d3b100d8be5b513">
            <a:pPr algn="l" indent="-342900" marL="342900">
              <a:buClr>
                <a:srgbClr val="008CCF"/>
              </a:buClr>
              <a:buFont charset="-79" pitchFamily="2" typeface="Rubik"/>
              <a:buChar char="•"/>
            </a:pPr>
            <a:r>
              <a:rPr dirty="0" lang="en-US" sz="2400"/>
              <a:t>Qu'est-ce qu'un tableau croisé dynamique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6d5c2b4f62cdf80366aceee2dd0a22b0">
            <a:pPr algn="l" indent="-342900" marL="342900">
              <a:buClr>
                <a:srgbClr val="008CCF"/>
              </a:buClr>
              <a:buFont charset="-79" pitchFamily="2" typeface="Rubik"/>
              <a:buChar char="•"/>
            </a:pPr>
            <a:r>
              <a:rPr dirty="0" lang="en-US" sz="2400"/>
              <a:t>Quel type de données pouvons-nous analyser avec 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7608" p14:dur="2000" spd="slow"/>
    </mc:Choice>
    <mc:Fallback xmlns="">
      <p:transition advTm="76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9"/>
                                        </p:tgtEl>
                                        <p:attrNameLst>
                                          <p:attrName>style.visibility</p:attrName>
                                        </p:attrNameLst>
                                      </p:cBhvr>
                                      <p:to>
                                        <p:strVal val="visible"/>
                                      </p:to>
                                    </p:set>
                                    <p:animEffect filter="fade" transition="in">
                                      <p:cBhvr>
                                        <p:cTn dur="500" id="10"/>
                                        <p:tgtEl>
                                          <p:spTgt spid="9"/>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allez apprendre…</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9" name="Graphic 8">
            <a:extLst>
              <a:ext uri="{FF2B5EF4-FFF2-40B4-BE49-F238E27FC236}">
                <a16:creationId xmlns:a16="http://schemas.microsoft.com/office/drawing/2014/main" id="{9F66F515-6FF2-4FC7-8F08-834C4A7FA8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89129" y="2300191"/>
            <a:ext cx="3100536" cy="3100536"/>
          </a:xfrm>
          <a:prstGeom prst="rect">
            <a:avLst/>
          </a:prstGeom>
        </p:spPr>
      </p:pic>
      <p:sp>
        <p:nvSpPr>
          <p:cNvPr id="10" name="Rectangle: Rounded Corners 9">
            <a:extLst>
              <a:ext uri="{FF2B5EF4-FFF2-40B4-BE49-F238E27FC236}">
                <a16:creationId xmlns:a16="http://schemas.microsoft.com/office/drawing/2014/main" id="{43F19F42-5A03-4E9C-836D-A5D1B82E3C09}"/>
              </a:ext>
            </a:extLst>
          </p:cNvPr>
          <p:cNvSpPr/>
          <p:nvPr/>
        </p:nvSpPr>
        <p:spPr>
          <a:xfrm>
            <a:off x="1404957"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91" name="Group 90">
            <a:extLst>
              <a:ext uri="{FF2B5EF4-FFF2-40B4-BE49-F238E27FC236}">
                <a16:creationId xmlns:a16="http://schemas.microsoft.com/office/drawing/2014/main" id="{59397BCA-7008-49DD-9A38-C7FF7031AB48}"/>
              </a:ext>
            </a:extLst>
          </p:cNvPr>
          <p:cNvGrpSpPr/>
          <p:nvPr/>
        </p:nvGrpSpPr>
        <p:grpSpPr>
          <a:xfrm>
            <a:off x="4311240" y="3010768"/>
            <a:ext cx="2794806" cy="1679382"/>
            <a:chOff x="4193418" y="2780323"/>
            <a:chExt cx="2921414" cy="1755460"/>
          </a:xfrm>
        </p:grpSpPr>
        <p:sp>
          <p:nvSpPr>
            <p:cNvPr id="65" name="Freeform: Shape 64">
              <a:extLst>
                <a:ext uri="{FF2B5EF4-FFF2-40B4-BE49-F238E27FC236}">
                  <a16:creationId xmlns:a16="http://schemas.microsoft.com/office/drawing/2014/main" id="{DC710AEC-9EE0-4801-A5C8-CD1F312C839B}"/>
                </a:ext>
              </a:extLst>
            </p:cNvPr>
            <p:cNvSpPr/>
            <p:nvPr/>
          </p:nvSpPr>
          <p:spPr>
            <a:xfrm>
              <a:off x="4474203" y="2780323"/>
              <a:ext cx="2347011" cy="1606210"/>
            </a:xfrm>
            <a:custGeom>
              <a:avLst/>
              <a:gdLst>
                <a:gd fmla="*/ 42560 w 2347011" name="connsiteX0"/>
                <a:gd fmla="*/ -231 h 1606210" name="connsiteY0"/>
                <a:gd fmla="*/ 2304399 w 2347011" name="connsiteX1"/>
                <a:gd fmla="*/ -231 h 1606210" name="connsiteY1"/>
                <a:gd fmla="*/ 2346985 w 2347011" name="connsiteX2"/>
                <a:gd fmla="*/ 42355 h 1606210" name="connsiteY2"/>
                <a:gd fmla="*/ 2346985 w 2347011" name="connsiteX3"/>
                <a:gd fmla="*/ 1563393 h 1606210" name="connsiteY3"/>
                <a:gd fmla="*/ 2304399 w 2347011" name="connsiteX4"/>
                <a:gd fmla="*/ 1605979 h 1606210" name="connsiteY4"/>
                <a:gd fmla="*/ 42560 w 2347011" name="connsiteX5"/>
                <a:gd fmla="*/ 1605979 h 1606210" name="connsiteY5"/>
                <a:gd fmla="*/ -26 w 2347011" name="connsiteX6"/>
                <a:gd fmla="*/ 1563393 h 1606210" name="connsiteY6"/>
                <a:gd fmla="*/ -26 w 2347011" name="connsiteX7"/>
                <a:gd fmla="*/ 42469 h 1606210" name="connsiteY7"/>
                <a:gd fmla="*/ 42560 w 2347011" name="connsiteX8"/>
                <a:gd fmla="*/ -231 h 160621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06210" w="2347011">
                  <a:moveTo>
                    <a:pt x="42560" y="-231"/>
                  </a:moveTo>
                  <a:lnTo>
                    <a:pt x="2304399" y="-231"/>
                  </a:lnTo>
                  <a:cubicBezTo>
                    <a:pt x="2327867" y="-106"/>
                    <a:pt x="2346860" y="18888"/>
                    <a:pt x="2346985" y="42355"/>
                  </a:cubicBezTo>
                  <a:lnTo>
                    <a:pt x="2346985" y="1563393"/>
                  </a:lnTo>
                  <a:cubicBezTo>
                    <a:pt x="2346846" y="1586855"/>
                    <a:pt x="2327861" y="1605840"/>
                    <a:pt x="2304399" y="1605979"/>
                  </a:cubicBezTo>
                  <a:lnTo>
                    <a:pt x="42560" y="1605979"/>
                  </a:lnTo>
                  <a:cubicBezTo>
                    <a:pt x="19098" y="1605840"/>
                    <a:pt x="113" y="1586855"/>
                    <a:pt x="-26" y="1563393"/>
                  </a:cubicBezTo>
                  <a:lnTo>
                    <a:pt x="-26" y="42469"/>
                  </a:lnTo>
                  <a:cubicBezTo>
                    <a:pt x="51" y="18964"/>
                    <a:pt x="19055" y="-92"/>
                    <a:pt x="42560" y="-231"/>
                  </a:cubicBezTo>
                  <a:close/>
                </a:path>
              </a:pathLst>
            </a:custGeom>
            <a:solidFill>
              <a:srgbClr val="093371"/>
            </a:solidFill>
            <a:ln cap="flat" w="2833">
              <a:noFill/>
              <a:prstDash val="solid"/>
              <a:miter/>
            </a:ln>
          </p:spPr>
          <p:txBody>
            <a:bodyPr anchor="ctr" rtlCol="0"/>
            <a:lstStyle/>
            <a:p>
              <a:endParaRPr dirty="0" lang="en-US"/>
            </a:p>
          </p:txBody>
        </p:sp>
        <p:sp>
          <p:nvSpPr>
            <p:cNvPr id="66" name="Freeform: Shape 65">
              <a:extLst>
                <a:ext uri="{FF2B5EF4-FFF2-40B4-BE49-F238E27FC236}">
                  <a16:creationId xmlns:a16="http://schemas.microsoft.com/office/drawing/2014/main" id="{F97CFD5C-82D7-4599-BE63-610A607FFD52}"/>
                </a:ext>
              </a:extLst>
            </p:cNvPr>
            <p:cNvSpPr/>
            <p:nvPr/>
          </p:nvSpPr>
          <p:spPr>
            <a:xfrm>
              <a:off x="4563264" y="2870408"/>
              <a:ext cx="2183168" cy="1437682"/>
            </a:xfrm>
            <a:custGeom>
              <a:avLst/>
              <a:gdLst>
                <a:gd fmla="*/ 24277 w 2183168" name="connsiteX0"/>
                <a:gd fmla="*/ -231 h 1437682" name="connsiteY0"/>
                <a:gd fmla="*/ 2158840 w 2183168" name="connsiteX1"/>
                <a:gd fmla="*/ -231 h 1437682" name="connsiteY1"/>
                <a:gd fmla="*/ 2183142 w 2183168" name="connsiteX2"/>
                <a:gd fmla="*/ 24242 h 1437682" name="connsiteY2"/>
                <a:gd fmla="*/ 2183142 w 2183168" name="connsiteX3"/>
                <a:gd fmla="*/ 24270 h 1437682" name="connsiteY3"/>
                <a:gd fmla="*/ 2183142 w 2183168" name="connsiteX4"/>
                <a:gd fmla="*/ 1412950 h 1437682" name="connsiteY4"/>
                <a:gd fmla="*/ 2158868 w 2183168" name="connsiteX5"/>
                <a:gd fmla="*/ 1437451 h 1437682" name="connsiteY5"/>
                <a:gd fmla="*/ 2158840 w 2183168" name="connsiteX6"/>
                <a:gd fmla="*/ 1437451 h 1437682" name="connsiteY6"/>
                <a:gd fmla="*/ 24277 w 2183168" name="connsiteX7"/>
                <a:gd fmla="*/ 1437451 h 1437682" name="connsiteY7"/>
                <a:gd fmla="*/ -26 w 2183168" name="connsiteX8"/>
                <a:gd fmla="*/ 1412979 h 1437682" name="connsiteY8"/>
                <a:gd fmla="*/ -26 w 2183168" name="connsiteX9"/>
                <a:gd fmla="*/ 1412950 h 1437682" name="connsiteY9"/>
                <a:gd fmla="*/ -26 w 2183168" name="connsiteX10"/>
                <a:gd fmla="*/ 24270 h 1437682" name="connsiteY10"/>
                <a:gd fmla="*/ 24248 w 2183168" name="connsiteX11"/>
                <a:gd fmla="*/ -231 h 1437682" name="connsiteY11"/>
                <a:gd fmla="*/ 24277 w 2183168" name="connsiteX12"/>
                <a:gd fmla="*/ -231 h 143768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437682" w="2183168">
                  <a:moveTo>
                    <a:pt x="24277" y="-231"/>
                  </a:moveTo>
                  <a:lnTo>
                    <a:pt x="2158840" y="-231"/>
                  </a:lnTo>
                  <a:cubicBezTo>
                    <a:pt x="2172308" y="-183"/>
                    <a:pt x="2183191" y="10773"/>
                    <a:pt x="2183142" y="24242"/>
                  </a:cubicBezTo>
                  <a:cubicBezTo>
                    <a:pt x="2183142" y="24251"/>
                    <a:pt x="2183142" y="24262"/>
                    <a:pt x="2183142" y="24270"/>
                  </a:cubicBezTo>
                  <a:lnTo>
                    <a:pt x="2183142" y="1412950"/>
                  </a:lnTo>
                  <a:cubicBezTo>
                    <a:pt x="2183205" y="1426419"/>
                    <a:pt x="2172337" y="1437389"/>
                    <a:pt x="2158868" y="1437451"/>
                  </a:cubicBezTo>
                  <a:cubicBezTo>
                    <a:pt x="2158860" y="1437451"/>
                    <a:pt x="2158848" y="1437451"/>
                    <a:pt x="2158840" y="1437451"/>
                  </a:cubicBezTo>
                  <a:lnTo>
                    <a:pt x="24277" y="1437451"/>
                  </a:lnTo>
                  <a:cubicBezTo>
                    <a:pt x="10808" y="1437403"/>
                    <a:pt x="-74" y="1426447"/>
                    <a:pt x="-26" y="1412979"/>
                  </a:cubicBezTo>
                  <a:cubicBezTo>
                    <a:pt x="-26" y="1412970"/>
                    <a:pt x="-26" y="1412959"/>
                    <a:pt x="-26" y="1412950"/>
                  </a:cubicBezTo>
                  <a:lnTo>
                    <a:pt x="-26" y="24270"/>
                  </a:lnTo>
                  <a:cubicBezTo>
                    <a:pt x="-88" y="10802"/>
                    <a:pt x="10780" y="-168"/>
                    <a:pt x="24248" y="-231"/>
                  </a:cubicBezTo>
                  <a:cubicBezTo>
                    <a:pt x="24257" y="-231"/>
                    <a:pt x="24268" y="-231"/>
                    <a:pt x="24277" y="-231"/>
                  </a:cubicBezTo>
                  <a:close/>
                </a:path>
              </a:pathLst>
            </a:custGeom>
            <a:solidFill>
              <a:srgbClr val="FFFFFF"/>
            </a:solidFill>
            <a:ln cap="flat" w="2833">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3950A272-4FEF-4C11-92DD-090C064D60DC}"/>
                </a:ext>
              </a:extLst>
            </p:cNvPr>
            <p:cNvSpPr/>
            <p:nvPr/>
          </p:nvSpPr>
          <p:spPr>
            <a:xfrm rot="21573000">
              <a:off x="5629824" y="2806909"/>
              <a:ext cx="36567" cy="36567"/>
            </a:xfrm>
            <a:custGeom>
              <a:avLst/>
              <a:gdLst>
                <a:gd fmla="*/ 36541 w 36567" name="connsiteX0"/>
                <a:gd fmla="*/ 18053 h 36567" name="connsiteY0"/>
                <a:gd fmla="*/ 18258 w 36567" name="connsiteX1"/>
                <a:gd fmla="*/ 36336 h 36567" name="connsiteY1"/>
                <a:gd fmla="*/ -26 w 36567" name="connsiteX2"/>
                <a:gd fmla="*/ 18053 h 36567" name="connsiteY2"/>
                <a:gd fmla="*/ 18258 w 36567" name="connsiteX3"/>
                <a:gd fmla="*/ -231 h 36567" name="connsiteY3"/>
                <a:gd fmla="*/ 36541 w 36567" name="connsiteX4"/>
                <a:gd fmla="*/ 18053 h 3656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6567" w="36567">
                  <a:moveTo>
                    <a:pt x="36541" y="18053"/>
                  </a:moveTo>
                  <a:cubicBezTo>
                    <a:pt x="36541" y="28151"/>
                    <a:pt x="28355" y="36336"/>
                    <a:pt x="18258" y="36336"/>
                  </a:cubicBezTo>
                  <a:cubicBezTo>
                    <a:pt x="8160" y="36336"/>
                    <a:pt x="-26" y="28151"/>
                    <a:pt x="-26" y="18053"/>
                  </a:cubicBezTo>
                  <a:cubicBezTo>
                    <a:pt x="-26" y="7955"/>
                    <a:pt x="8160" y="-231"/>
                    <a:pt x="18258" y="-231"/>
                  </a:cubicBezTo>
                  <a:cubicBezTo>
                    <a:pt x="28355" y="-231"/>
                    <a:pt x="36541" y="7955"/>
                    <a:pt x="36541" y="18053"/>
                  </a:cubicBezTo>
                  <a:close/>
                </a:path>
              </a:pathLst>
            </a:custGeom>
            <a:solidFill>
              <a:srgbClr val="FF8F02"/>
            </a:solidFill>
            <a:ln cap="flat" w="2833">
              <a:noFill/>
              <a:prstDash val="solid"/>
              <a:miter/>
            </a:ln>
          </p:spPr>
          <p:txBody>
            <a:bodyPr anchor="ctr" rtlCol="0"/>
            <a:lstStyle/>
            <a:p>
              <a:endParaRPr dirty="0" lang="en-US"/>
            </a:p>
          </p:txBody>
        </p:sp>
        <p:sp>
          <p:nvSpPr>
            <p:cNvPr id="68" name="Freeform: Shape 67">
              <a:extLst>
                <a:ext uri="{FF2B5EF4-FFF2-40B4-BE49-F238E27FC236}">
                  <a16:creationId xmlns:a16="http://schemas.microsoft.com/office/drawing/2014/main" id="{11A00E95-6754-457B-BB09-A8D4DFF5060D}"/>
                </a:ext>
              </a:extLst>
            </p:cNvPr>
            <p:cNvSpPr/>
            <p:nvPr/>
          </p:nvSpPr>
          <p:spPr>
            <a:xfrm>
              <a:off x="4193418" y="4435394"/>
              <a:ext cx="2921414" cy="100389"/>
            </a:xfrm>
            <a:custGeom>
              <a:avLst/>
              <a:gdLst>
                <a:gd fmla="*/ 2920139 w 2921414" name="connsiteX0"/>
                <a:gd fmla="*/ -231 h 100389" name="connsiteY0"/>
                <a:gd fmla="*/ 1668814 w 2921414" name="connsiteX1"/>
                <a:gd fmla="*/ -231 h 100389" name="connsiteY1"/>
                <a:gd fmla="*/ 1640423 w 2921414" name="connsiteX2"/>
                <a:gd fmla="*/ 45393 h 100389" name="connsiteY2"/>
                <a:gd fmla="*/ 1278015 w 2921414" name="connsiteX3"/>
                <a:gd fmla="*/ 45393 h 100389" name="connsiteY3"/>
                <a:gd fmla="*/ 1249624 w 2921414" name="connsiteX4"/>
                <a:gd fmla="*/ -231 h 100389" name="connsiteY4"/>
                <a:gd fmla="*/ 1223 w 2921414" name="connsiteX5"/>
                <a:gd fmla="*/ -231 h 100389" name="connsiteY5"/>
                <a:gd fmla="*/ -26 w 2921414" name="connsiteX6"/>
                <a:gd fmla="*/ 2268 h 100389" name="connsiteY6"/>
                <a:gd fmla="*/ 165634 w 2921414" name="connsiteX7"/>
                <a:gd fmla="*/ 100159 h 100389" name="connsiteY7"/>
                <a:gd fmla="*/ 2755728 w 2921414" name="connsiteX8"/>
                <a:gd fmla="*/ 100159 h 100389" name="connsiteY8"/>
                <a:gd fmla="*/ 2921388 w 2921414" name="connsiteX9"/>
                <a:gd fmla="*/ 2268 h 100389" name="connsiteY9"/>
                <a:gd fmla="*/ 2920139 w 2921414" name="connsiteX10"/>
                <a:gd fmla="*/ -231 h 10038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389" w="2921414">
                  <a:moveTo>
                    <a:pt x="2920139" y="-231"/>
                  </a:moveTo>
                  <a:lnTo>
                    <a:pt x="1668814" y="-231"/>
                  </a:lnTo>
                  <a:cubicBezTo>
                    <a:pt x="1668275" y="29750"/>
                    <a:pt x="1655754" y="45393"/>
                    <a:pt x="1640423" y="45393"/>
                  </a:cubicBezTo>
                  <a:lnTo>
                    <a:pt x="1278015" y="45393"/>
                  </a:lnTo>
                  <a:cubicBezTo>
                    <a:pt x="1262769" y="45393"/>
                    <a:pt x="1250248" y="29721"/>
                    <a:pt x="1249624" y="-231"/>
                  </a:cubicBezTo>
                  <a:lnTo>
                    <a:pt x="1223" y="-231"/>
                  </a:lnTo>
                  <a:cubicBezTo>
                    <a:pt x="542" y="-231"/>
                    <a:pt x="-26" y="905"/>
                    <a:pt x="-26" y="2268"/>
                  </a:cubicBezTo>
                  <a:cubicBezTo>
                    <a:pt x="-26" y="48942"/>
                    <a:pt x="103913" y="89825"/>
                    <a:pt x="165634" y="100159"/>
                  </a:cubicBezTo>
                  <a:lnTo>
                    <a:pt x="2755728" y="100159"/>
                  </a:lnTo>
                  <a:cubicBezTo>
                    <a:pt x="2817449" y="89825"/>
                    <a:pt x="2921388" y="49056"/>
                    <a:pt x="2921388" y="2268"/>
                  </a:cubicBezTo>
                  <a:cubicBezTo>
                    <a:pt x="2921388" y="905"/>
                    <a:pt x="2920820" y="-231"/>
                    <a:pt x="2920139" y="-231"/>
                  </a:cubicBezTo>
                  <a:close/>
                </a:path>
              </a:pathLst>
            </a:custGeom>
            <a:solidFill>
              <a:srgbClr val="093371"/>
            </a:solidFill>
            <a:ln cap="flat" w="2833">
              <a:noFill/>
              <a:prstDash val="solid"/>
              <a:miter/>
            </a:ln>
          </p:spPr>
          <p:txBody>
            <a:bodyPr anchor="ctr" rtlCol="0"/>
            <a:lstStyle/>
            <a:p>
              <a:endParaRPr dirty="0" lang="en-US"/>
            </a:p>
          </p:txBody>
        </p:sp>
        <p:sp>
          <p:nvSpPr>
            <p:cNvPr id="73" name="N1">
              <a:extLst>
                <a:ext uri="{FF2B5EF4-FFF2-40B4-BE49-F238E27FC236}">
                  <a16:creationId xmlns:a16="http://schemas.microsoft.com/office/drawing/2014/main" id="{CAE63171-9966-4AC8-BFC2-0AB60FB2C564}"/>
                </a:ext>
              </a:extLst>
            </p:cNvPr>
            <p:cNvSpPr/>
            <p:nvPr/>
          </p:nvSpPr>
          <p:spPr>
            <a:xfrm>
              <a:off x="4730042" y="300784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1">
              <a:extLst>
                <a:ext uri="{FF2B5EF4-FFF2-40B4-BE49-F238E27FC236}">
                  <a16:creationId xmlns:a16="http://schemas.microsoft.com/office/drawing/2014/main" id="{132DE9A2-1D88-4617-9A60-94554F93F8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2885" y="3439374"/>
              <a:ext cx="343137" cy="308823"/>
            </a:xfrm>
            <a:prstGeom prst="rect">
              <a:avLst/>
            </a:prstGeom>
          </p:spPr>
        </p:pic>
        <p:sp>
          <p:nvSpPr>
            <p:cNvPr id="75" name="C1">
              <a:extLst>
                <a:ext uri="{FF2B5EF4-FFF2-40B4-BE49-F238E27FC236}">
                  <a16:creationId xmlns:a16="http://schemas.microsoft.com/office/drawing/2014/main" id="{EAC3CD1E-6D34-4A2C-A6B0-0056A7D3C4D3}"/>
                </a:ext>
              </a:extLst>
            </p:cNvPr>
            <p:cNvSpPr/>
            <p:nvPr/>
          </p:nvSpPr>
          <p:spPr>
            <a:xfrm>
              <a:off x="4730042" y="3870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0" name="Graphic 79">
              <a:extLst>
                <a:ext uri="{FF2B5EF4-FFF2-40B4-BE49-F238E27FC236}">
                  <a16:creationId xmlns:a16="http://schemas.microsoft.com/office/drawing/2014/main" id="{DCDD91CD-90F9-4BBB-96EF-5918229F6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6938" y="3007845"/>
              <a:ext cx="1085850" cy="1085850"/>
            </a:xfrm>
            <a:prstGeom prst="rect">
              <a:avLst/>
            </a:prstGeom>
          </p:spPr>
        </p:pic>
      </p:grpSp>
      <p:sp>
        <p:nvSpPr>
          <p:cNvPr id="92" name="Rectangle: Rounded Corners 91">
            <a:extLst>
              <a:ext uri="{FF2B5EF4-FFF2-40B4-BE49-F238E27FC236}">
                <a16:creationId xmlns:a16="http://schemas.microsoft.com/office/drawing/2014/main" id="{447479D5-BAF2-4AB7-8563-A501AA582762}"/>
              </a:ext>
            </a:extLst>
          </p:cNvPr>
          <p:cNvSpPr/>
          <p:nvPr/>
        </p:nvSpPr>
        <p:spPr>
          <a:xfrm>
            <a:off x="4474203" y="2046384"/>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e27216c6ba837a9eb695a0b430ca43f">
            <a:pPr algn="ctr"/>
            <a:r>
              <a:rPr dirty="0" lang="en-US" sz="2200"/>
              <a:t>Visualiseur de données</a:t>
            </a:r>
          </a:p>
        </p:txBody>
      </p:sp>
      <p:grpSp>
        <p:nvGrpSpPr>
          <p:cNvPr id="108" name="Group 107">
            <a:extLst>
              <a:ext uri="{FF2B5EF4-FFF2-40B4-BE49-F238E27FC236}">
                <a16:creationId xmlns:a16="http://schemas.microsoft.com/office/drawing/2014/main" id="{F950BF39-4321-47F7-9ECE-754AF83E42F6}"/>
              </a:ext>
            </a:extLst>
          </p:cNvPr>
          <p:cNvGrpSpPr/>
          <p:nvPr/>
        </p:nvGrpSpPr>
        <p:grpSpPr>
          <a:xfrm>
            <a:off x="7546539" y="3028935"/>
            <a:ext cx="2271169" cy="1671241"/>
            <a:chOff x="7825331" y="4857791"/>
            <a:chExt cx="2271169" cy="1671241"/>
          </a:xfrm>
        </p:grpSpPr>
        <p:grpSp>
          <p:nvGrpSpPr>
            <p:cNvPr id="107" name="Group 106">
              <a:extLst>
                <a:ext uri="{FF2B5EF4-FFF2-40B4-BE49-F238E27FC236}">
                  <a16:creationId xmlns:a16="http://schemas.microsoft.com/office/drawing/2014/main" id="{4334E5BE-DF07-4955-B478-6096574A2D52}"/>
                </a:ext>
              </a:extLst>
            </p:cNvPr>
            <p:cNvGrpSpPr/>
            <p:nvPr/>
          </p:nvGrpSpPr>
          <p:grpSpPr>
            <a:xfrm>
              <a:off x="7825331" y="4874445"/>
              <a:ext cx="2271169" cy="1554306"/>
              <a:chOff x="6789829" y="5288761"/>
              <a:chExt cx="1803830" cy="1234476"/>
            </a:xfrm>
          </p:grpSpPr>
          <p:sp>
            <p:nvSpPr>
              <p:cNvPr id="102" name="Freeform: Shape 101">
                <a:extLst>
                  <a:ext uri="{FF2B5EF4-FFF2-40B4-BE49-F238E27FC236}">
                    <a16:creationId xmlns:a16="http://schemas.microsoft.com/office/drawing/2014/main" id="{60F3BEBC-9E68-4602-8BE3-C883B10D44B0}"/>
                  </a:ext>
                </a:extLst>
              </p:cNvPr>
              <p:cNvSpPr/>
              <p:nvPr/>
            </p:nvSpPr>
            <p:spPr>
              <a:xfrm>
                <a:off x="6789829" y="5288761"/>
                <a:ext cx="1803830" cy="1234476"/>
              </a:xfrm>
              <a:custGeom>
                <a:avLst/>
                <a:gdLst>
                  <a:gd fmla="*/ 32704 w 1803830" name="connsiteX0"/>
                  <a:gd fmla="*/ -231 h 1234476" name="connsiteY0"/>
                  <a:gd fmla="*/ 1771074 w 1803830" name="connsiteX1"/>
                  <a:gd fmla="*/ -231 h 1234476" name="connsiteY1"/>
                  <a:gd fmla="*/ 1803804 w 1803830" name="connsiteX2"/>
                  <a:gd fmla="*/ 32499 h 1234476" name="connsiteY2"/>
                  <a:gd fmla="*/ 1803804 w 1803830" name="connsiteX3"/>
                  <a:gd fmla="*/ 1201516 h 1234476" name="connsiteY3"/>
                  <a:gd fmla="*/ 1771074 w 1803830" name="connsiteX4"/>
                  <a:gd fmla="*/ 1234246 h 1234476" name="connsiteY4"/>
                  <a:gd fmla="*/ 32704 w 1803830" name="connsiteX5"/>
                  <a:gd fmla="*/ 1234246 h 1234476" name="connsiteY5"/>
                  <a:gd fmla="*/ -26 w 1803830" name="connsiteX6"/>
                  <a:gd fmla="*/ 1201516 h 1234476" name="connsiteY6"/>
                  <a:gd fmla="*/ -26 w 1803830" name="connsiteX7"/>
                  <a:gd fmla="*/ 32587 h 1234476" name="connsiteY7"/>
                  <a:gd fmla="*/ 32704 w 1803830" name="connsiteX8"/>
                  <a:gd fmla="*/ -231 h 123447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34476" w="1803830">
                    <a:moveTo>
                      <a:pt x="32704" y="-231"/>
                    </a:moveTo>
                    <a:lnTo>
                      <a:pt x="1771074" y="-231"/>
                    </a:lnTo>
                    <a:cubicBezTo>
                      <a:pt x="1789111" y="-135"/>
                      <a:pt x="1803708" y="14463"/>
                      <a:pt x="1803804" y="32499"/>
                    </a:cubicBezTo>
                    <a:lnTo>
                      <a:pt x="1803804" y="1201516"/>
                    </a:lnTo>
                    <a:cubicBezTo>
                      <a:pt x="1803697" y="1219548"/>
                      <a:pt x="1789106" y="1234139"/>
                      <a:pt x="1771074" y="1234246"/>
                    </a:cubicBezTo>
                    <a:lnTo>
                      <a:pt x="32704" y="1234246"/>
                    </a:lnTo>
                    <a:cubicBezTo>
                      <a:pt x="14672" y="1234139"/>
                      <a:pt x="81" y="1219548"/>
                      <a:pt x="-26" y="1201516"/>
                    </a:cubicBezTo>
                    <a:lnTo>
                      <a:pt x="-26" y="32587"/>
                    </a:lnTo>
                    <a:cubicBezTo>
                      <a:pt x="33" y="14522"/>
                      <a:pt x="14639" y="-124"/>
                      <a:pt x="32704" y="-231"/>
                    </a:cubicBezTo>
                    <a:close/>
                  </a:path>
                </a:pathLst>
              </a:custGeom>
              <a:solidFill>
                <a:srgbClr val="093371"/>
              </a:solidFill>
              <a:ln cap="flat" w="2175">
                <a:noFill/>
                <a:prstDash val="solid"/>
                <a:miter/>
              </a:ln>
            </p:spPr>
            <p:txBody>
              <a:bodyPr anchor="ctr" rtlCol="0"/>
              <a:lstStyle/>
              <a:p>
                <a:endParaRPr dirty="0" lang="en-US"/>
              </a:p>
            </p:txBody>
          </p:sp>
          <p:sp>
            <p:nvSpPr>
              <p:cNvPr id="103" name="Freeform: Shape 102">
                <a:extLst>
                  <a:ext uri="{FF2B5EF4-FFF2-40B4-BE49-F238E27FC236}">
                    <a16:creationId xmlns:a16="http://schemas.microsoft.com/office/drawing/2014/main" id="{0D5E3F36-32A8-439C-9A5A-77A6925F657D}"/>
                  </a:ext>
                </a:extLst>
              </p:cNvPr>
              <p:cNvSpPr/>
              <p:nvPr/>
            </p:nvSpPr>
            <p:spPr>
              <a:xfrm>
                <a:off x="6858279" y="5357997"/>
                <a:ext cx="1677906" cy="1104952"/>
              </a:xfrm>
              <a:custGeom>
                <a:avLst/>
                <a:gdLst>
                  <a:gd fmla="*/ 18652 w 1677906" name="connsiteX0"/>
                  <a:gd fmla="*/ -231 h 1104952" name="connsiteY0"/>
                  <a:gd fmla="*/ 1659202 w 1677906" name="connsiteX1"/>
                  <a:gd fmla="*/ -231 h 1104952" name="connsiteY1"/>
                  <a:gd fmla="*/ 1677880 w 1677906" name="connsiteX2"/>
                  <a:gd fmla="*/ 18578 h 1104952" name="connsiteY2"/>
                  <a:gd fmla="*/ 1677880 w 1677906" name="connsiteX3"/>
                  <a:gd fmla="*/ 18600 h 1104952" name="connsiteY3"/>
                  <a:gd fmla="*/ 1677880 w 1677906" name="connsiteX4"/>
                  <a:gd fmla="*/ 1085890 h 1104952" name="connsiteY4"/>
                  <a:gd fmla="*/ 1659224 w 1677906" name="connsiteX5"/>
                  <a:gd fmla="*/ 1104721 h 1104952" name="connsiteY5"/>
                  <a:gd fmla="*/ 1659202 w 1677906" name="connsiteX6"/>
                  <a:gd fmla="*/ 1104721 h 1104952" name="connsiteY6"/>
                  <a:gd fmla="*/ 18652 w 1677906" name="connsiteX7"/>
                  <a:gd fmla="*/ 1104721 h 1104952" name="connsiteY7"/>
                  <a:gd fmla="*/ -26 w 1677906" name="connsiteX8"/>
                  <a:gd fmla="*/ 1085912 h 1104952" name="connsiteY8"/>
                  <a:gd fmla="*/ -26 w 1677906" name="connsiteX9"/>
                  <a:gd fmla="*/ 1085890 h 1104952" name="connsiteY9"/>
                  <a:gd fmla="*/ -26 w 1677906" name="connsiteX10"/>
                  <a:gd fmla="*/ 18600 h 1104952" name="connsiteY10"/>
                  <a:gd fmla="*/ 18630 w 1677906" name="connsiteX11"/>
                  <a:gd fmla="*/ -231 h 1104952" name="connsiteY11"/>
                  <a:gd fmla="*/ 18652 w 1677906" name="connsiteX12"/>
                  <a:gd fmla="*/ -231 h 11049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04952" w="1677906">
                    <a:moveTo>
                      <a:pt x="18652" y="-231"/>
                    </a:moveTo>
                    <a:lnTo>
                      <a:pt x="1659202" y="-231"/>
                    </a:lnTo>
                    <a:cubicBezTo>
                      <a:pt x="1669554" y="-194"/>
                      <a:pt x="1677917" y="8227"/>
                      <a:pt x="1677880" y="18578"/>
                    </a:cubicBezTo>
                    <a:cubicBezTo>
                      <a:pt x="1677880" y="18585"/>
                      <a:pt x="1677880" y="18593"/>
                      <a:pt x="1677880" y="18600"/>
                    </a:cubicBezTo>
                    <a:lnTo>
                      <a:pt x="1677880" y="1085890"/>
                    </a:lnTo>
                    <a:cubicBezTo>
                      <a:pt x="1677928" y="1096242"/>
                      <a:pt x="1669576" y="1104673"/>
                      <a:pt x="1659224" y="1104721"/>
                    </a:cubicBezTo>
                    <a:cubicBezTo>
                      <a:pt x="1659217" y="1104721"/>
                      <a:pt x="1659209" y="1104721"/>
                      <a:pt x="1659202" y="1104721"/>
                    </a:cubicBezTo>
                    <a:lnTo>
                      <a:pt x="18652" y="1104721"/>
                    </a:lnTo>
                    <a:cubicBezTo>
                      <a:pt x="8301" y="1104684"/>
                      <a:pt x="-63" y="1096264"/>
                      <a:pt x="-26" y="1085912"/>
                    </a:cubicBezTo>
                    <a:cubicBezTo>
                      <a:pt x="-26" y="1085906"/>
                      <a:pt x="-26" y="1085897"/>
                      <a:pt x="-26" y="1085890"/>
                    </a:cubicBezTo>
                    <a:lnTo>
                      <a:pt x="-26" y="18600"/>
                    </a:lnTo>
                    <a:cubicBezTo>
                      <a:pt x="-74" y="8248"/>
                      <a:pt x="8279" y="-183"/>
                      <a:pt x="18630" y="-231"/>
                    </a:cubicBezTo>
                    <a:cubicBezTo>
                      <a:pt x="18637" y="-231"/>
                      <a:pt x="18646" y="-231"/>
                      <a:pt x="18652" y="-231"/>
                    </a:cubicBezTo>
                    <a:close/>
                  </a:path>
                </a:pathLst>
              </a:custGeom>
              <a:solidFill>
                <a:srgbClr val="FFFFFF"/>
              </a:solidFill>
              <a:ln cap="flat" w="2175">
                <a:noFill/>
                <a:prstDash val="solid"/>
                <a:miter/>
              </a:ln>
            </p:spPr>
            <p:txBody>
              <a:bodyPr anchor="ctr" rtlCol="0"/>
              <a:lstStyle/>
              <a:p>
                <a:endParaRPr dirty="0" lang="en-US"/>
              </a:p>
            </p:txBody>
          </p:sp>
          <p:sp>
            <p:nvSpPr>
              <p:cNvPr id="104" name="Freeform: Shape 103">
                <a:extLst>
                  <a:ext uri="{FF2B5EF4-FFF2-40B4-BE49-F238E27FC236}">
                    <a16:creationId xmlns:a16="http://schemas.microsoft.com/office/drawing/2014/main" id="{90220737-3FDC-4D25-9158-E42F82D1FD04}"/>
                  </a:ext>
                </a:extLst>
              </p:cNvPr>
              <p:cNvSpPr/>
              <p:nvPr/>
            </p:nvSpPr>
            <p:spPr>
              <a:xfrm rot="21573000">
                <a:off x="7677999" y="5309194"/>
                <a:ext cx="28104" cy="28104"/>
              </a:xfrm>
              <a:custGeom>
                <a:avLst/>
                <a:gdLst>
                  <a:gd fmla="*/ 28078 w 28104" name="connsiteX0"/>
                  <a:gd fmla="*/ 13821 h 28104" name="connsiteY0"/>
                  <a:gd fmla="*/ 14026 w 28104" name="connsiteX1"/>
                  <a:gd fmla="*/ 27874 h 28104" name="connsiteY1"/>
                  <a:gd fmla="*/ -26 w 28104" name="connsiteX2"/>
                  <a:gd fmla="*/ 13821 h 28104" name="connsiteY2"/>
                  <a:gd fmla="*/ 14026 w 28104" name="connsiteX3"/>
                  <a:gd fmla="*/ -231 h 28104" name="connsiteY3"/>
                  <a:gd fmla="*/ 28078 w 28104" name="connsiteX4"/>
                  <a:gd fmla="*/ 13821 h 281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8104" w="28104">
                    <a:moveTo>
                      <a:pt x="28078" y="13821"/>
                    </a:moveTo>
                    <a:cubicBezTo>
                      <a:pt x="28078" y="21582"/>
                      <a:pt x="21787" y="27874"/>
                      <a:pt x="14026" y="27874"/>
                    </a:cubicBezTo>
                    <a:cubicBezTo>
                      <a:pt x="6265" y="27874"/>
                      <a:pt x="-26" y="21582"/>
                      <a:pt x="-26" y="13821"/>
                    </a:cubicBezTo>
                    <a:cubicBezTo>
                      <a:pt x="-26" y="6061"/>
                      <a:pt x="6265" y="-231"/>
                      <a:pt x="14026" y="-231"/>
                    </a:cubicBezTo>
                    <a:cubicBezTo>
                      <a:pt x="21787" y="-231"/>
                      <a:pt x="28078" y="6061"/>
                      <a:pt x="28078" y="13821"/>
                    </a:cubicBezTo>
                    <a:close/>
                  </a:path>
                </a:pathLst>
              </a:custGeom>
              <a:solidFill>
                <a:srgbClr val="FF8F02"/>
              </a:solidFill>
              <a:ln cap="flat" w="2175">
                <a:noFill/>
                <a:prstDash val="solid"/>
                <a:miter/>
              </a:ln>
            </p:spPr>
            <p:txBody>
              <a:bodyPr anchor="ctr" rtlCol="0"/>
              <a:lstStyle/>
              <a:p>
                <a:endParaRPr dirty="0" lang="en-US"/>
              </a:p>
            </p:txBody>
          </p:sp>
        </p:grpSp>
        <p:pic>
          <p:nvPicPr>
            <p:cNvPr id="94" name="Graphic 93">
              <a:extLst>
                <a:ext uri="{FF2B5EF4-FFF2-40B4-BE49-F238E27FC236}">
                  <a16:creationId xmlns:a16="http://schemas.microsoft.com/office/drawing/2014/main" id="{C7901315-2CA6-4558-B848-1F7B34A5AE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91428" y="5117779"/>
              <a:ext cx="1019789" cy="543628"/>
            </a:xfrm>
            <a:prstGeom prst="rect">
              <a:avLst/>
            </a:prstGeom>
          </p:spPr>
        </p:pic>
        <p:pic>
          <p:nvPicPr>
            <p:cNvPr id="96" name="Graphic 95">
              <a:extLst>
                <a:ext uri="{FF2B5EF4-FFF2-40B4-BE49-F238E27FC236}">
                  <a16:creationId xmlns:a16="http://schemas.microsoft.com/office/drawing/2014/main" id="{6D033A10-8090-427C-86C1-3BBBDD31F0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933450" y="4857791"/>
              <a:ext cx="1155993" cy="1155993"/>
            </a:xfrm>
            <a:prstGeom prst="rect">
              <a:avLst/>
            </a:prstGeom>
          </p:spPr>
        </p:pic>
        <p:pic>
          <p:nvPicPr>
            <p:cNvPr id="95" name="Graphic 94">
              <a:extLst>
                <a:ext uri="{FF2B5EF4-FFF2-40B4-BE49-F238E27FC236}">
                  <a16:creationId xmlns:a16="http://schemas.microsoft.com/office/drawing/2014/main" id="{AC7CDC1E-4EBC-450B-AF9B-0B652B6B57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400892" y="5478031"/>
              <a:ext cx="1051001" cy="1051001"/>
            </a:xfrm>
            <a:prstGeom prst="rect">
              <a:avLst/>
            </a:prstGeom>
          </p:spPr>
        </p:pic>
      </p:grpSp>
      <p:sp>
        <p:nvSpPr>
          <p:cNvPr id="109" name="Rectangle: Rounded Corners 108">
            <a:extLst>
              <a:ext uri="{FF2B5EF4-FFF2-40B4-BE49-F238E27FC236}">
                <a16:creationId xmlns:a16="http://schemas.microsoft.com/office/drawing/2014/main" id="{7901E7AE-0221-4ADE-9151-ED2B6F3A157D}"/>
              </a:ext>
            </a:extLst>
          </p:cNvPr>
          <p:cNvSpPr/>
          <p:nvPr/>
        </p:nvSpPr>
        <p:spPr>
          <a:xfrm>
            <a:off x="7447683" y="203952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fbe19a2decfdb7b58e67d77c8e6c85">
            <a:pPr algn="ctr"/>
            <a:r>
              <a:rPr dirty="0" lang="en-US" sz="2200"/>
              <a:t>Dimensions principales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816" spd="slow">
        <p159:morph option="byObject"/>
      </p:transition>
    </mc:Choice>
    <mc:Fallback xmlns="">
      <p:transition advTm="1281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91"/>
                                        </p:tgtEl>
                                        <p:attrNameLst>
                                          <p:attrName>style.visibility</p:attrName>
                                        </p:attrNameLst>
                                      </p:cBhvr>
                                      <p:to>
                                        <p:strVal val="visible"/>
                                      </p:to>
                                    </p:set>
                                    <p:animEffect filter="fade" transition="in">
                                      <p:cBhvr>
                                        <p:cTn dur="500" id="7"/>
                                        <p:tgtEl>
                                          <p:spTgt spid="9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92"/>
                                        </p:tgtEl>
                                        <p:attrNameLst>
                                          <p:attrName>style.visibility</p:attrName>
                                        </p:attrNameLst>
                                      </p:cBhvr>
                                      <p:to>
                                        <p:strVal val="visible"/>
                                      </p:to>
                                    </p:set>
                                    <p:animEffect filter="fade" transition="in">
                                      <p:cBhvr>
                                        <p:cTn dur="500" id="10"/>
                                        <p:tgtEl>
                                          <p:spTgt spid="92"/>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08"/>
                                        </p:tgtEl>
                                        <p:attrNameLst>
                                          <p:attrName>style.visibility</p:attrName>
                                        </p:attrNameLst>
                                      </p:cBhvr>
                                      <p:to>
                                        <p:strVal val="visible"/>
                                      </p:to>
                                    </p:set>
                                    <p:animEffect filter="fade" transition="in">
                                      <p:cBhvr>
                                        <p:cTn dur="500" id="15"/>
                                        <p:tgtEl>
                                          <p:spTgt spid="108"/>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09"/>
                                        </p:tgtEl>
                                        <p:attrNameLst>
                                          <p:attrName>style.visibility</p:attrName>
                                        </p:attrNameLst>
                                      </p:cBhvr>
                                      <p:to>
                                        <p:strVal val="visible"/>
                                      </p:to>
                                    </p:set>
                                    <p:animEffect filter="fade" transition="in">
                                      <p:cBhvr>
                                        <p:cTn dur="500" id="18"/>
                                        <p:tgtEl>
                                          <p:spTgt spid="1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2"/>
      <p:bldP animBg="1" grpId="0" spid="109"/>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62DFDF8B-FE4F-45D7-8B8F-6A6736407DFE}"/>
              </a:ext>
            </a:extLst>
          </p:cNvPr>
          <p:cNvSpPr/>
          <p:nvPr/>
        </p:nvSpPr>
        <p:spPr>
          <a:xfrm>
            <a:off x="4784096" y="2492202"/>
            <a:ext cx="2623806" cy="2028271"/>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B2A0584F-C086-47D7-A803-6A898DCB9205}"/>
              </a:ext>
            </a:extLst>
          </p:cNvPr>
          <p:cNvSpPr/>
          <p:nvPr/>
        </p:nvSpPr>
        <p:spPr>
          <a:xfrm>
            <a:off x="525016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6C34692-A014-47FE-BFF3-321CC7F654B5}"/>
              </a:ext>
            </a:extLst>
          </p:cNvPr>
          <p:cNvSpPr/>
          <p:nvPr/>
        </p:nvSpPr>
        <p:spPr>
          <a:xfrm>
            <a:off x="5793557" y="294137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8C697334-A6BD-4646-BFDE-17B2D3E4A0CB}"/>
              </a:ext>
            </a:extLst>
          </p:cNvPr>
          <p:cNvSpPr/>
          <p:nvPr/>
        </p:nvSpPr>
        <p:spPr>
          <a:xfrm>
            <a:off x="6338385"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06821D9A-6FF2-4E52-AE9C-889498D5E489}"/>
              </a:ext>
            </a:extLst>
          </p:cNvPr>
          <p:cNvSpPr/>
          <p:nvPr/>
        </p:nvSpPr>
        <p:spPr>
          <a:xfrm>
            <a:off x="579355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2FDBF753-F5DB-4302-9392-84AF6E2EDF11}"/>
              </a:ext>
            </a:extLst>
          </p:cNvPr>
          <p:cNvSpPr/>
          <p:nvPr/>
        </p:nvSpPr>
        <p:spPr>
          <a:xfrm>
            <a:off x="6338385"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1863A7DB-5366-42E8-8FEB-DE9B6C9B6D44}"/>
              </a:ext>
            </a:extLst>
          </p:cNvPr>
          <p:cNvSpPr/>
          <p:nvPr/>
        </p:nvSpPr>
        <p:spPr>
          <a:xfrm>
            <a:off x="5250167" y="346641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46321348-EEC0-4616-96D7-77D09F582E98}"/>
              </a:ext>
            </a:extLst>
          </p:cNvPr>
          <p:cNvSpPr/>
          <p:nvPr/>
        </p:nvSpPr>
        <p:spPr>
          <a:xfrm>
            <a:off x="579355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01BBB03-FB2B-4967-9CD5-E01E293C518B}"/>
              </a:ext>
            </a:extLst>
          </p:cNvPr>
          <p:cNvSpPr/>
          <p:nvPr/>
        </p:nvSpPr>
        <p:spPr>
          <a:xfrm>
            <a:off x="6338385"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178C50C2-B5F3-4143-87BE-B0C551C3A10B}"/>
              </a:ext>
            </a:extLst>
          </p:cNvPr>
          <p:cNvSpPr/>
          <p:nvPr/>
        </p:nvSpPr>
        <p:spPr>
          <a:xfrm>
            <a:off x="6883213" y="294137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8462277-0D1A-4F50-91AD-8B05B75C9045}"/>
              </a:ext>
            </a:extLst>
          </p:cNvPr>
          <p:cNvSpPr/>
          <p:nvPr/>
        </p:nvSpPr>
        <p:spPr>
          <a:xfrm>
            <a:off x="6883213" y="346641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D71E899E-90DB-4C84-86CA-BF06ACBF9B03}"/>
              </a:ext>
            </a:extLst>
          </p:cNvPr>
          <p:cNvSpPr/>
          <p:nvPr/>
        </p:nvSpPr>
        <p:spPr>
          <a:xfrm>
            <a:off x="6883213" y="399074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7FC3E00-10AB-4288-9432-E697056D734C}"/>
              </a:ext>
            </a:extLst>
          </p:cNvPr>
          <p:cNvSpPr/>
          <p:nvPr/>
        </p:nvSpPr>
        <p:spPr>
          <a:xfrm>
            <a:off x="5250167" y="399074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3A7A186-BF39-418D-B740-352F272BEB2C}"/>
              </a:ext>
            </a:extLst>
          </p:cNvPr>
          <p:cNvSpPr/>
          <p:nvPr/>
        </p:nvSpPr>
        <p:spPr>
          <a:xfrm>
            <a:off x="4899400" y="2942709"/>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DDB6E31A-6710-4FF5-9A34-238232941390}"/>
              </a:ext>
            </a:extLst>
          </p:cNvPr>
          <p:cNvSpPr/>
          <p:nvPr/>
        </p:nvSpPr>
        <p:spPr>
          <a:xfrm>
            <a:off x="4899400" y="3467758"/>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2130BE3A-E5D0-4A0F-AEAA-1A8C9FCD2F38}"/>
              </a:ext>
            </a:extLst>
          </p:cNvPr>
          <p:cNvSpPr/>
          <p:nvPr/>
        </p:nvSpPr>
        <p:spPr>
          <a:xfrm>
            <a:off x="4899400" y="399208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30682D09-B231-4B92-B97F-E6B9531C04A3}"/>
              </a:ext>
            </a:extLst>
          </p:cNvPr>
          <p:cNvSpPr/>
          <p:nvPr/>
        </p:nvSpPr>
        <p:spPr>
          <a:xfrm>
            <a:off x="5250167"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CFAB484E-BEA6-41CA-9512-F21C1DF56A47}"/>
              </a:ext>
            </a:extLst>
          </p:cNvPr>
          <p:cNvSpPr/>
          <p:nvPr/>
        </p:nvSpPr>
        <p:spPr>
          <a:xfrm>
            <a:off x="5792118" y="2593858"/>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1756250-C60F-4818-9EB3-803FFE1B8913}"/>
              </a:ext>
            </a:extLst>
          </p:cNvPr>
          <p:cNvSpPr/>
          <p:nvPr/>
        </p:nvSpPr>
        <p:spPr>
          <a:xfrm>
            <a:off x="6336946"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34D8EB9-DF8C-408E-95DE-03D83BD461EE}"/>
              </a:ext>
            </a:extLst>
          </p:cNvPr>
          <p:cNvSpPr/>
          <p:nvPr/>
        </p:nvSpPr>
        <p:spPr>
          <a:xfrm>
            <a:off x="6881774" y="2593858"/>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rgbClr val="2196F3"/>
          </a:solidFill>
          <a:ln cap="flat" w="3590">
            <a:noFill/>
            <a:prstDash val="solid"/>
            <a:miter/>
          </a:ln>
        </p:spPr>
        <p:txBody>
          <a:bodyPr anchor="ctr" rtlCol="0"/>
          <a:lstStyle/>
          <a:p>
            <a:endParaRPr dirty="0" lang="en-US"/>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00" p14:dur="1250" spd="slow">
        <p159:morph option="byObject"/>
      </p:transition>
    </mc:Choice>
    <mc:Fallback xmlns="">
      <p:transition advTm="12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5"/>
                                        </p:tgtEl>
                                        <p:attrNameLst>
                                          <p:attrName>style.visibility</p:attrName>
                                        </p:attrNameLst>
                                      </p:cBhvr>
                                      <p:to>
                                        <p:strVal val="visible"/>
                                      </p:to>
                                    </p:set>
                                    <p:animEffect filter="fade" transition="in">
                                      <p:cBhvr>
                                        <p:cTn dur="500" id="10"/>
                                        <p:tgtEl>
                                          <p:spTgt spid="15"/>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500" id="22"/>
                                        <p:tgtEl>
                                          <p:spTgt spid="8"/>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22"/>
                                        </p:tgtEl>
                                        <p:attrNameLst>
                                          <p:attrName>style.visibility</p:attrName>
                                        </p:attrNameLst>
                                      </p:cBhvr>
                                      <p:to>
                                        <p:strVal val="visible"/>
                                      </p:to>
                                    </p:set>
                                    <p:animEffect filter="fade" transition="in">
                                      <p:cBhvr>
                                        <p:cTn dur="500" id="25"/>
                                        <p:tgtEl>
                                          <p:spTgt spid="22"/>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4"/>
                                        </p:tgtEl>
                                        <p:attrNameLst>
                                          <p:attrName>style.visibility</p:attrName>
                                        </p:attrNameLst>
                                      </p:cBhvr>
                                      <p:to>
                                        <p:strVal val="visible"/>
                                      </p:to>
                                    </p:set>
                                    <p:animEffect filter="fade" transition="in">
                                      <p:cBhvr>
                                        <p:cTn dur="500" id="28"/>
                                        <p:tgtEl>
                                          <p:spTgt spid="4"/>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10"/>
                                        </p:tgtEl>
                                        <p:attrNameLst>
                                          <p:attrName>style.visibility</p:attrName>
                                        </p:attrNameLst>
                                      </p:cBhvr>
                                      <p:to>
                                        <p:strVal val="visible"/>
                                      </p:to>
                                    </p:set>
                                    <p:animEffect filter="fade" transition="in">
                                      <p:cBhvr>
                                        <p:cTn dur="500" id="31"/>
                                        <p:tgtEl>
                                          <p:spTgt spid="1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500" id="37"/>
                                        <p:tgtEl>
                                          <p:spTgt spid="13"/>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6"/>
                                        </p:tgtEl>
                                        <p:attrNameLst>
                                          <p:attrName>style.visibility</p:attrName>
                                        </p:attrNameLst>
                                      </p:cBhvr>
                                      <p:to>
                                        <p:strVal val="visible"/>
                                      </p:to>
                                    </p:set>
                                    <p:animEffect filter="fade" transition="in">
                                      <p:cBhvr>
                                        <p:cTn dur="500" id="40"/>
                                        <p:tgtEl>
                                          <p:spTgt spid="16"/>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grpId="0"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0"/>
                                        </p:tgtEl>
                                        <p:attrNameLst>
                                          <p:attrName>style.visibility</p:attrName>
                                        </p:attrNameLst>
                                      </p:cBhvr>
                                      <p:to>
                                        <p:strVal val="visible"/>
                                      </p:to>
                                    </p:set>
                                    <p:animEffect filter="fade" transition="in">
                                      <p:cBhvr>
                                        <p:cTn dur="500" id="49"/>
                                        <p:tgtEl>
                                          <p:spTgt spid="20"/>
                                        </p:tgtEl>
                                      </p:cBhvr>
                                    </p:animEffect>
                                  </p:childTnLst>
                                </p:cTn>
                              </p:par>
                              <p:par>
                                <p:cTn fill="hold" grpId="0" id="50" nodeType="withEffect" presetClass="entr" presetID="10" presetSubtype="0">
                                  <p:stCondLst>
                                    <p:cond delay="0"/>
                                  </p:stCondLst>
                                  <p:childTnLst>
                                    <p:set>
                                      <p:cBhvr>
                                        <p:cTn dur="1" fill="hold" id="51">
                                          <p:stCondLst>
                                            <p:cond delay="0"/>
                                          </p:stCondLst>
                                        </p:cTn>
                                        <p:tgtEl>
                                          <p:spTgt spid="21"/>
                                        </p:tgtEl>
                                        <p:attrNameLst>
                                          <p:attrName>style.visibility</p:attrName>
                                        </p:attrNameLst>
                                      </p:cBhvr>
                                      <p:to>
                                        <p:strVal val="visible"/>
                                      </p:to>
                                    </p:set>
                                    <p:animEffect filter="fade" transition="in">
                                      <p:cBhvr>
                                        <p:cTn dur="500" id="52"/>
                                        <p:tgtEl>
                                          <p:spTgt spid="21"/>
                                        </p:tgtEl>
                                      </p:cBhvr>
                                    </p:animEffect>
                                  </p:childTnLst>
                                </p:cTn>
                              </p:par>
                              <p:par>
                                <p:cTn fill="hold" grpId="0" id="53" nodeType="withEffect" presetClass="entr" presetID="10" presetSubtype="0">
                                  <p:stCondLst>
                                    <p:cond delay="0"/>
                                  </p:stCondLst>
                                  <p:childTnLst>
                                    <p:set>
                                      <p:cBhvr>
                                        <p:cTn dur="1" fill="hold" id="54">
                                          <p:stCondLst>
                                            <p:cond delay="0"/>
                                          </p:stCondLst>
                                        </p:cTn>
                                        <p:tgtEl>
                                          <p:spTgt spid="23"/>
                                        </p:tgtEl>
                                        <p:attrNameLst>
                                          <p:attrName>style.visibility</p:attrName>
                                        </p:attrNameLst>
                                      </p:cBhvr>
                                      <p:to>
                                        <p:strVal val="visible"/>
                                      </p:to>
                                    </p:set>
                                    <p:animEffect filter="fade" transition="in">
                                      <p:cBhvr>
                                        <p:cTn dur="500" id="55"/>
                                        <p:tgtEl>
                                          <p:spTgt spid="23"/>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24"/>
                                        </p:tgtEl>
                                        <p:attrNameLst>
                                          <p:attrName>style.visibility</p:attrName>
                                        </p:attrNameLst>
                                      </p:cBhvr>
                                      <p:to>
                                        <p:strVal val="visible"/>
                                      </p:to>
                                    </p:set>
                                    <p:animEffect filter="fade" transition="in">
                                      <p:cBhvr>
                                        <p:cTn dur="500" id="58"/>
                                        <p:tgtEl>
                                          <p:spTgt spid="24"/>
                                        </p:tgtEl>
                                      </p:cBhvr>
                                    </p:animEffect>
                                  </p:childTnLst>
                                </p:cTn>
                              </p:par>
                              <p:par>
                                <p:cTn fill="hold" grpId="0" id="59" nodeType="withEffect" presetClass="entr" presetID="10" presetSubtype="0">
                                  <p:stCondLst>
                                    <p:cond delay="0"/>
                                  </p:stCondLst>
                                  <p:childTnLst>
                                    <p:set>
                                      <p:cBhvr>
                                        <p:cTn dur="1" fill="hold" id="60">
                                          <p:stCondLst>
                                            <p:cond delay="0"/>
                                          </p:stCondLst>
                                        </p:cTn>
                                        <p:tgtEl>
                                          <p:spTgt spid="25"/>
                                        </p:tgtEl>
                                        <p:attrNameLst>
                                          <p:attrName>style.visibility</p:attrName>
                                        </p:attrNameLst>
                                      </p:cBhvr>
                                      <p:to>
                                        <p:strVal val="visible"/>
                                      </p:to>
                                    </p:set>
                                    <p:animEffect filter="fade" transition="in">
                                      <p:cBhvr>
                                        <p:cTn dur="500" id="61"/>
                                        <p:tgtEl>
                                          <p:spTgt spid="25"/>
                                        </p:tgtEl>
                                      </p:cBhvr>
                                    </p:animEffect>
                                  </p:childTnLst>
                                </p:cTn>
                              </p:par>
                              <p:par>
                                <p:cTn fill="hold" grpId="0" id="62" nodeType="withEffect" presetClass="entr" presetID="10" presetSubtype="0">
                                  <p:stCondLst>
                                    <p:cond delay="0"/>
                                  </p:stCondLst>
                                  <p:childTnLst>
                                    <p:set>
                                      <p:cBhvr>
                                        <p:cTn dur="1" fill="hold" id="63">
                                          <p:stCondLst>
                                            <p:cond delay="0"/>
                                          </p:stCondLst>
                                        </p:cTn>
                                        <p:tgtEl>
                                          <p:spTgt spid="26"/>
                                        </p:tgtEl>
                                        <p:attrNameLst>
                                          <p:attrName>style.visibility</p:attrName>
                                        </p:attrNameLst>
                                      </p:cBhvr>
                                      <p:to>
                                        <p:strVal val="visible"/>
                                      </p:to>
                                    </p:set>
                                    <p:animEffect filter="fade" transition="in">
                                      <p:cBhvr>
                                        <p:cTn dur="500" id="6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0"/>
      <p:bldP animBg="1" grpId="0" spid="12"/>
      <p:bldP animBg="1" grpId="0" spid="13"/>
      <p:bldP animBg="1" grpId="0" spid="16"/>
      <p:bldP animBg="1" grpId="0" spid="17"/>
      <p:bldP animBg="1" grpId="0" spid="18"/>
      <p:bldP animBg="1" grpId="0" spid="20"/>
      <p:bldP animBg="1" grpId="0" spid="21"/>
      <p:bldP animBg="1" grpId="0" spid="23"/>
      <p:bldP animBg="1" grpId="0" spid="24"/>
      <p:bldP animBg="1" grpId="0" spid="25"/>
      <p:bldP animBg="1" grpId="0" spid="26"/>
      <p:bldP animBg="1" grpId="0" spid="11"/>
      <p:bldP animBg="1" grpId="0" spid="15"/>
      <p:bldP animBg="1" grpId="0" spid="19"/>
      <p:bldP animBg="1" grpId="0" spid="6"/>
      <p:bldP animBg="1" grpId="0" spid="7"/>
      <p:bldP animBg="1" grpId="0" spid="8"/>
      <p:bldP animBg="1" grpId="0" spid="2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dba5db892d15114d9d3b100d8be5b513">
            <a:r>
              <a:rPr dirty="0" lang="en-US"/>
              <a:t>Qu'est-ce qu'un tableau croisé dynamique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Shape 30">
            <a:extLst>
              <a:ext uri="{FF2B5EF4-FFF2-40B4-BE49-F238E27FC236}">
                <a16:creationId xmlns:a16="http://schemas.microsoft.com/office/drawing/2014/main" id="{94EEB77E-8FE3-4EE0-9D73-8D358B52FFC2}"/>
              </a:ext>
            </a:extLst>
          </p:cNvPr>
          <p:cNvSpPr/>
          <p:nvPr/>
        </p:nvSpPr>
        <p:spPr>
          <a:xfrm>
            <a:off x="3180539" y="2355721"/>
            <a:ext cx="2236903" cy="2593145"/>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rgbClr val="09337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F2FD5CD6-0043-4A26-A9AB-9F4498FE0ACB}"/>
              </a:ext>
            </a:extLst>
          </p:cNvPr>
          <p:cNvSpPr/>
          <p:nvPr/>
        </p:nvSpPr>
        <p:spPr>
          <a:xfrm>
            <a:off x="369431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2E59403-AC34-468A-A66F-276BDD25E4A0}"/>
              </a:ext>
            </a:extLst>
          </p:cNvPr>
          <p:cNvSpPr/>
          <p:nvPr/>
        </p:nvSpPr>
        <p:spPr>
          <a:xfrm>
            <a:off x="4237706" y="2804890"/>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E267DB8-8B1C-4DCB-B9B4-23CE05C7880F}"/>
              </a:ext>
            </a:extLst>
          </p:cNvPr>
          <p:cNvSpPr/>
          <p:nvPr/>
        </p:nvSpPr>
        <p:spPr>
          <a:xfrm>
            <a:off x="4782534" y="280489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A6DFC93A-EC54-42C1-BDE3-8522954EE5C1}"/>
              </a:ext>
            </a:extLst>
          </p:cNvPr>
          <p:cNvSpPr/>
          <p:nvPr/>
        </p:nvSpPr>
        <p:spPr>
          <a:xfrm>
            <a:off x="423770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464ED77-6F9D-45E5-AC0E-2C8EF795FD8F}"/>
              </a:ext>
            </a:extLst>
          </p:cNvPr>
          <p:cNvSpPr/>
          <p:nvPr/>
        </p:nvSpPr>
        <p:spPr>
          <a:xfrm>
            <a:off x="4782534" y="3329939"/>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AF1A738C-2AA3-4451-BA8A-758A921BE2FE}"/>
              </a:ext>
            </a:extLst>
          </p:cNvPr>
          <p:cNvSpPr/>
          <p:nvPr/>
        </p:nvSpPr>
        <p:spPr>
          <a:xfrm>
            <a:off x="3694316" y="3329939"/>
            <a:ext cx="412487" cy="41212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7F55284B-0B69-4408-8601-6C8D7F80F299}"/>
              </a:ext>
            </a:extLst>
          </p:cNvPr>
          <p:cNvSpPr/>
          <p:nvPr/>
        </p:nvSpPr>
        <p:spPr>
          <a:xfrm>
            <a:off x="423770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9F5957FA-9681-4BDB-BA20-28EB0F7AFC77}"/>
              </a:ext>
            </a:extLst>
          </p:cNvPr>
          <p:cNvSpPr/>
          <p:nvPr/>
        </p:nvSpPr>
        <p:spPr>
          <a:xfrm>
            <a:off x="4782534" y="3854269"/>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64BBC495-4F30-404A-AEEB-9CA0A0F86A2F}"/>
              </a:ext>
            </a:extLst>
          </p:cNvPr>
          <p:cNvSpPr/>
          <p:nvPr/>
        </p:nvSpPr>
        <p:spPr>
          <a:xfrm>
            <a:off x="3692881"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83FB1542-6FA6-49AD-A66C-D572D31BCDFD}"/>
              </a:ext>
            </a:extLst>
          </p:cNvPr>
          <p:cNvSpPr/>
          <p:nvPr/>
        </p:nvSpPr>
        <p:spPr>
          <a:xfrm>
            <a:off x="4781380" y="4372690"/>
            <a:ext cx="412486" cy="41212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rgbClr val="FFFFFF"/>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EE79DDA0-8169-4542-A3B2-72740DDC1B99}"/>
              </a:ext>
            </a:extLst>
          </p:cNvPr>
          <p:cNvSpPr/>
          <p:nvPr/>
        </p:nvSpPr>
        <p:spPr>
          <a:xfrm>
            <a:off x="4237706" y="4372510"/>
            <a:ext cx="412486" cy="41248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77B139DA-00D2-4567-B96F-D85EFC949D6E}"/>
              </a:ext>
            </a:extLst>
          </p:cNvPr>
          <p:cNvSpPr/>
          <p:nvPr/>
        </p:nvSpPr>
        <p:spPr>
          <a:xfrm>
            <a:off x="3694316" y="3854269"/>
            <a:ext cx="412487" cy="41248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rgbClr val="FFFFFF"/>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A483F10B-C02D-42BE-B909-0D255BC17D0B}"/>
              </a:ext>
            </a:extLst>
          </p:cNvPr>
          <p:cNvSpPr/>
          <p:nvPr/>
        </p:nvSpPr>
        <p:spPr>
          <a:xfrm rot="10800000">
            <a:off x="3347331" y="4364558"/>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58C661EA-756A-4A08-A6FF-107003986EDC}"/>
              </a:ext>
            </a:extLst>
          </p:cNvPr>
          <p:cNvSpPr/>
          <p:nvPr/>
        </p:nvSpPr>
        <p:spPr>
          <a:xfrm rot="16200000">
            <a:off x="4852231" y="2375351"/>
            <a:ext cx="221887" cy="41212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rgbClr val="FF8F02"/>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7422AF78-1A41-4265-909B-C14911340FF2}"/>
              </a:ext>
            </a:extLst>
          </p:cNvPr>
          <p:cNvSpPr/>
          <p:nvPr/>
        </p:nvSpPr>
        <p:spPr>
          <a:xfrm rot="16200000">
            <a:off x="4321013" y="2375171"/>
            <a:ext cx="221887" cy="41248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rgbClr val="FF8F02"/>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0C6F6832-20A8-4CFD-9E35-D23C3C7DB45F}"/>
              </a:ext>
            </a:extLst>
          </p:cNvPr>
          <p:cNvSpPr/>
          <p:nvPr/>
        </p:nvSpPr>
        <p:spPr>
          <a:xfrm rot="5400000">
            <a:off x="3252031" y="3949902"/>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0FB97659-8A40-4975-84A4-BD177868C207}"/>
              </a:ext>
            </a:extLst>
          </p:cNvPr>
          <p:cNvSpPr/>
          <p:nvPr/>
        </p:nvSpPr>
        <p:spPr>
          <a:xfrm rot="5400000">
            <a:off x="3252031" y="3439945"/>
            <a:ext cx="412487" cy="22188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19F74854-012C-4D4C-9EDC-8553CF5DE980}"/>
              </a:ext>
            </a:extLst>
          </p:cNvPr>
          <p:cNvSpPr/>
          <p:nvPr/>
        </p:nvSpPr>
        <p:spPr>
          <a:xfrm rot="5400000">
            <a:off x="3252031" y="2898184"/>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rgbClr val="2196F3"/>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45E1DB48-B0F9-41E2-B086-32E8FAC41D45}"/>
              </a:ext>
            </a:extLst>
          </p:cNvPr>
          <p:cNvSpPr/>
          <p:nvPr/>
        </p:nvSpPr>
        <p:spPr>
          <a:xfrm>
            <a:off x="3694316" y="2470471"/>
            <a:ext cx="412486" cy="22188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8b4abd9caac0cbc61fab756b75ce4819">
            <a:pPr algn="l" indent="-342900" marL="342900">
              <a:buClr>
                <a:srgbClr val="008CCF"/>
              </a:buClr>
              <a:buFont charset="-79" pitchFamily="2" typeface="Rubik"/>
              <a:buChar char="•"/>
            </a:pPr>
            <a:r>
              <a:rPr dirty="0" lang="en-US" sz="2400"/>
              <a:t>Calculer</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5af913728bdc267411e55f778358f922">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8569" p14:dur="372">
        <p159:morph option="byObject"/>
      </p:transition>
    </mc:Choice>
    <mc:Fallback xmlns="">
      <p:transition advTm="8569">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1"/>
                                        </p:tgtEl>
                                        <p:attrNameLst>
                                          <p:attrName>style.visibility</p:attrName>
                                        </p:attrNameLst>
                                      </p:cBhvr>
                                      <p:to>
                                        <p:strVal val="visible"/>
                                      </p:to>
                                    </p:set>
                                    <p:animEffect filter="fade" transition="in">
                                      <p:cBhvr>
                                        <p:cTn dur="500" id="12"/>
                                        <p:tgtEl>
                                          <p:spTgt spid="51"/>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2"/>
                                        </p:tgtEl>
                                        <p:attrNameLst>
                                          <p:attrName>style.visibility</p:attrName>
                                        </p:attrNameLst>
                                      </p:cBhvr>
                                      <p:to>
                                        <p:strVal val="visible"/>
                                      </p:to>
                                    </p:set>
                                    <p:animEffect filter="fade" transition="in">
                                      <p:cBhvr>
                                        <p:cTn dur="500" id="17"/>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6A5CC0E-703D-4998-B589-BA4FB49A6165}"/>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8" name="Freeform: Shape 17">
            <a:extLst>
              <a:ext uri="{FF2B5EF4-FFF2-40B4-BE49-F238E27FC236}">
                <a16:creationId xmlns:a16="http://schemas.microsoft.com/office/drawing/2014/main" id="{F6A3333E-8F5B-4909-909B-97DFB2B0B628}"/>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5" name="TextBox 4">
            <a:extLst>
              <a:ext uri="{FF2B5EF4-FFF2-40B4-BE49-F238E27FC236}">
                <a16:creationId xmlns:a16="http://schemas.microsoft.com/office/drawing/2014/main" id="{22931F17-EA79-48F7-A24C-AE91466A4B44}"/>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6" name="Graphic 44">
            <a:extLst>
              <a:ext uri="{FF2B5EF4-FFF2-40B4-BE49-F238E27FC236}">
                <a16:creationId xmlns:a16="http://schemas.microsoft.com/office/drawing/2014/main" id="{03688378-8ABC-4B81-A8E8-6E980C54C7C8}"/>
              </a:ext>
            </a:extLst>
          </p:cNvPr>
          <p:cNvGrpSpPr/>
          <p:nvPr/>
        </p:nvGrpSpPr>
        <p:grpSpPr>
          <a:xfrm>
            <a:off x="5406136" y="4485221"/>
            <a:ext cx="1282607" cy="800101"/>
            <a:chOff x="8518716" y="2660540"/>
            <a:chExt cx="800100" cy="499109"/>
          </a:xfrm>
          <a:solidFill>
            <a:srgbClr val="276696"/>
          </a:solidFill>
        </p:grpSpPr>
        <p:sp>
          <p:nvSpPr>
            <p:cNvPr id="7" name="Freeform: Shape 6">
              <a:extLst>
                <a:ext uri="{FF2B5EF4-FFF2-40B4-BE49-F238E27FC236}">
                  <a16:creationId xmlns:a16="http://schemas.microsoft.com/office/drawing/2014/main" id="{224415E8-B3A6-4E55-824A-811D938DCB45}"/>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452CA116-4112-44F0-AB90-801DC239E295}"/>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3DCECFD-0E1E-4EE0-BDE0-106AFC9CEC15}"/>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D30B418D-331E-4B90-A057-FCD3C85C01C4}"/>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56B2E13-37F2-45CD-9279-554E1BFC8021}"/>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733AE3F-077F-48F6-B4AD-2A0D880562AB}"/>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3" name="Graphic 12">
            <a:extLst>
              <a:ext uri="{FF2B5EF4-FFF2-40B4-BE49-F238E27FC236}">
                <a16:creationId xmlns:a16="http://schemas.microsoft.com/office/drawing/2014/main" id="{C49ED6B8-11D5-4CA2-9374-7782B6735D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4" name="Rectangle: Rounded Corners 23">
            <a:extLst>
              <a:ext uri="{FF2B5EF4-FFF2-40B4-BE49-F238E27FC236}">
                <a16:creationId xmlns:a16="http://schemas.microsoft.com/office/drawing/2014/main" id="{0227FCB1-0285-455B-84C7-0E27192FB1CF}"/>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25" name="Rectangle: Rounded Corners 24">
            <a:extLst>
              <a:ext uri="{FF2B5EF4-FFF2-40B4-BE49-F238E27FC236}">
                <a16:creationId xmlns:a16="http://schemas.microsoft.com/office/drawing/2014/main" id="{2B5795D1-F90C-4173-8728-A1D29D13B639}"/>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26" name="Rectangle: Rounded Corners 25">
            <a:extLst>
              <a:ext uri="{FF2B5EF4-FFF2-40B4-BE49-F238E27FC236}">
                <a16:creationId xmlns:a16="http://schemas.microsoft.com/office/drawing/2014/main" id="{5FBD09B4-D6FA-4EF0-A695-9102A1D13E52}"/>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9" name="Freeform: Shape 18">
            <a:extLst>
              <a:ext uri="{FF2B5EF4-FFF2-40B4-BE49-F238E27FC236}">
                <a16:creationId xmlns:a16="http://schemas.microsoft.com/office/drawing/2014/main" id="{C7637428-43B6-4A19-9B97-FBF9BBB2C30A}"/>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96FCDE22-BAEF-41BB-A5E7-F803C12606D6}"/>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ACA28BDE-2DDF-4009-9CF3-9063DDF55399}"/>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E23CA42F-A239-4D08-AD71-2CFB462AD3D4}"/>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7B8DD988-D8BF-4F4F-9461-960052F57A9E}"/>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A56190A4-4471-43BB-AA31-30E675E035D2}"/>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1F3A95E5-209A-4403-B29B-20333AF7928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B83988E8-16C0-4E36-BC57-283720A9B324}"/>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F6BE1523-C3D8-41BF-B173-B33D1EB29C04}"/>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6553D53B-6454-4594-93A9-7C8AE2BFED7B}"/>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9AD75A74-17F4-42B4-9563-D91681B273C5}"/>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844FE596-004D-420A-81E4-17B4F3AE49B5}"/>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B8823AFD-962E-46F6-A529-9CF09A411792}"/>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7B51C6D5-C1CE-471B-AD36-23C0119E703D}"/>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8F636C9A-BE29-4A67-8DD4-75F78027146D}"/>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CB081C9F-06F5-49ED-8D28-91FA32F707CA}"/>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C1056292-03FE-4AE3-80B6-9FBF65D5C3B3}"/>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BFF01940-5ED7-47C1-8268-C53303560D4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596E89FF-24B6-472B-8292-108F3260E208}"/>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62" name="Rectangle: Rounded Corners 61">
            <a:extLst>
              <a:ext uri="{FF2B5EF4-FFF2-40B4-BE49-F238E27FC236}">
                <a16:creationId xmlns:a16="http://schemas.microsoft.com/office/drawing/2014/main" id="{99257177-AF89-4439-B99B-AF7E75030948}"/>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72" name="Connector: Elbow 71">
            <a:extLst>
              <a:ext uri="{FF2B5EF4-FFF2-40B4-BE49-F238E27FC236}">
                <a16:creationId xmlns:a16="http://schemas.microsoft.com/office/drawing/2014/main" id="{4412849B-5467-44CD-B108-59D770056536}"/>
              </a:ext>
            </a:extLst>
          </p:cNvPr>
          <p:cNvCxnSpPr>
            <a:cxnSpLocks/>
            <a:stCxn id="88" idx="2"/>
            <a:endCxn id="5"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B1F7F116-0DBE-45A4-88C7-B57C327DC9E1}"/>
              </a:ext>
            </a:extLst>
          </p:cNvPr>
          <p:cNvCxnSpPr>
            <a:cxnSpLocks/>
            <a:stCxn id="88" idx="2"/>
            <a:endCxn id="13"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EA1F685-3062-4B24-9FB8-B075BFA4DC56}"/>
              </a:ext>
            </a:extLst>
          </p:cNvPr>
          <p:cNvCxnSpPr>
            <a:stCxn id="8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2961" p14:dur="1168" spd="slow">
        <p159:morph option="byObject"/>
      </p:transition>
    </mc:Choice>
    <mc:Fallback xmlns="">
      <p:transition advTm="129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2"/>
                                        </p:tgtEl>
                                        <p:attrNameLst>
                                          <p:attrName>style.visibility</p:attrName>
                                        </p:attrNameLst>
                                      </p:cBhvr>
                                      <p:to>
                                        <p:strVal val="visible"/>
                                      </p:to>
                                    </p:set>
                                    <p:animEffect filter="fade" transition="in">
                                      <p:cBhvr>
                                        <p:cTn dur="500" id="7"/>
                                        <p:tgtEl>
                                          <p:spTgt spid="6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72"/>
                                        </p:tgtEl>
                                        <p:attrNameLst>
                                          <p:attrName>style.visibility</p:attrName>
                                        </p:attrNameLst>
                                      </p:cBhvr>
                                      <p:to>
                                        <p:strVal val="visible"/>
                                      </p:to>
                                    </p:set>
                                    <p:animEffect filter="wipe(up)" transition="in">
                                      <p:cBhvr>
                                        <p:cTn dur="500" id="12"/>
                                        <p:tgtEl>
                                          <p:spTgt spid="72"/>
                                        </p:tgtEl>
                                      </p:cBhvr>
                                    </p:animEffect>
                                  </p:childTnLst>
                                </p:cTn>
                              </p:par>
                              <p:par>
                                <p:cTn fill="hold" id="13" nodeType="withEffect" presetClass="entr" presetID="22" presetSubtype="1">
                                  <p:stCondLst>
                                    <p:cond delay="0"/>
                                  </p:stCondLst>
                                  <p:childTnLst>
                                    <p:set>
                                      <p:cBhvr>
                                        <p:cTn dur="1" fill="hold" id="14">
                                          <p:stCondLst>
                                            <p:cond delay="0"/>
                                          </p:stCondLst>
                                        </p:cTn>
                                        <p:tgtEl>
                                          <p:spTgt spid="94"/>
                                        </p:tgtEl>
                                        <p:attrNameLst>
                                          <p:attrName>style.visibility</p:attrName>
                                        </p:attrNameLst>
                                      </p:cBhvr>
                                      <p:to>
                                        <p:strVal val="visible"/>
                                      </p:to>
                                    </p:set>
                                    <p:animEffect filter="wipe(up)" transition="in">
                                      <p:cBhvr>
                                        <p:cTn dur="500" id="15"/>
                                        <p:tgtEl>
                                          <p:spTgt spid="94"/>
                                        </p:tgtEl>
                                      </p:cBhvr>
                                    </p:animEffect>
                                  </p:childTnLst>
                                </p:cTn>
                              </p:par>
                              <p:par>
                                <p:cTn fill="hold" id="16" nodeType="withEffect" presetClass="entr" presetID="22" presetSubtype="1">
                                  <p:stCondLst>
                                    <p:cond delay="0"/>
                                  </p:stCondLst>
                                  <p:childTnLst>
                                    <p:set>
                                      <p:cBhvr>
                                        <p:cTn dur="1" fill="hold" id="17">
                                          <p:stCondLst>
                                            <p:cond delay="0"/>
                                          </p:stCondLst>
                                        </p:cTn>
                                        <p:tgtEl>
                                          <p:spTgt spid="81"/>
                                        </p:tgtEl>
                                        <p:attrNameLst>
                                          <p:attrName>style.visibility</p:attrName>
                                        </p:attrNameLst>
                                      </p:cBhvr>
                                      <p:to>
                                        <p:strVal val="visible"/>
                                      </p:to>
                                    </p:set>
                                    <p:animEffect filter="wipe(up)" transition="in">
                                      <p:cBhvr>
                                        <p:cTn dur="500" id="18"/>
                                        <p:tgtEl>
                                          <p:spTgt spid="81"/>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5"/>
                                        </p:tgtEl>
                                        <p:attrNameLst>
                                          <p:attrName>style.visibility</p:attrName>
                                        </p:attrNameLst>
                                      </p:cBhvr>
                                      <p:to>
                                        <p:strVal val="visible"/>
                                      </p:to>
                                    </p:set>
                                    <p:animEffect filter="fade" transition="in">
                                      <p:cBhvr>
                                        <p:cTn dur="500" id="23"/>
                                        <p:tgtEl>
                                          <p:spTgt spid="5"/>
                                        </p:tgtEl>
                                      </p:cBhvr>
                                    </p:animEffect>
                                  </p:childTnLst>
                                </p:cTn>
                              </p:par>
                              <p:par>
                                <p:cTn fill="hold" id="24" nodeType="withEffect" presetClass="entr" presetID="10" presetSubtype="0">
                                  <p:stCondLst>
                                    <p:cond delay="0"/>
                                  </p:stCondLst>
                                  <p:childTnLst>
                                    <p:set>
                                      <p:cBhvr>
                                        <p:cTn dur="1" fill="hold" id="25">
                                          <p:stCondLst>
                                            <p:cond delay="0"/>
                                          </p:stCondLst>
                                        </p:cTn>
                                        <p:tgtEl>
                                          <p:spTgt spid="6"/>
                                        </p:tgtEl>
                                        <p:attrNameLst>
                                          <p:attrName>style.visibility</p:attrName>
                                        </p:attrNameLst>
                                      </p:cBhvr>
                                      <p:to>
                                        <p:strVal val="visible"/>
                                      </p:to>
                                    </p:set>
                                    <p:animEffect filter="fade" transition="in">
                                      <p:cBhvr>
                                        <p:cTn dur="500" id="26"/>
                                        <p:tgtEl>
                                          <p:spTgt spid="6"/>
                                        </p:tgtEl>
                                      </p:cBhvr>
                                    </p:animEffect>
                                  </p:childTnLst>
                                </p:cTn>
                              </p:par>
                              <p:par>
                                <p:cTn fill="hold" id="27" nodeType="withEffect" presetClass="entr" presetID="10" presetSubtype="0">
                                  <p:stCondLst>
                                    <p:cond delay="0"/>
                                  </p:stCondLst>
                                  <p:childTnLst>
                                    <p:set>
                                      <p:cBhvr>
                                        <p:cTn dur="1" fill="hold" id="28">
                                          <p:stCondLst>
                                            <p:cond delay="0"/>
                                          </p:stCondLst>
                                        </p:cTn>
                                        <p:tgtEl>
                                          <p:spTgt spid="13"/>
                                        </p:tgtEl>
                                        <p:attrNameLst>
                                          <p:attrName>style.visibility</p:attrName>
                                        </p:attrNameLst>
                                      </p:cBhvr>
                                      <p:to>
                                        <p:strVal val="visible"/>
                                      </p:to>
                                    </p:set>
                                    <p:animEffect filter="fade" transition="in">
                                      <p:cBhvr>
                                        <p:cTn dur="500" id="29"/>
                                        <p:tgtEl>
                                          <p:spTgt spid="13"/>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24"/>
                                        </p:tgtEl>
                                        <p:attrNameLst>
                                          <p:attrName>style.visibility</p:attrName>
                                        </p:attrNameLst>
                                      </p:cBhvr>
                                      <p:to>
                                        <p:strVal val="visible"/>
                                      </p:to>
                                    </p:set>
                                    <p:animEffect filter="fade" transition="in">
                                      <p:cBhvr>
                                        <p:cTn dur="500" id="34"/>
                                        <p:tgtEl>
                                          <p:spTgt spid="24"/>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25"/>
                                        </p:tgtEl>
                                        <p:attrNameLst>
                                          <p:attrName>style.visibility</p:attrName>
                                        </p:attrNameLst>
                                      </p:cBhvr>
                                      <p:to>
                                        <p:strVal val="visible"/>
                                      </p:to>
                                    </p:set>
                                    <p:animEffect filter="fade" transition="in">
                                      <p:cBhvr>
                                        <p:cTn dur="500" id="39"/>
                                        <p:tgtEl>
                                          <p:spTgt spid="25"/>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26"/>
                                        </p:tgtEl>
                                        <p:attrNameLst>
                                          <p:attrName>style.visibility</p:attrName>
                                        </p:attrNameLst>
                                      </p:cBhvr>
                                      <p:to>
                                        <p:strVal val="visible"/>
                                      </p:to>
                                    </p:set>
                                    <p:animEffect filter="fade" transition="in">
                                      <p:cBhvr>
                                        <p:cTn dur="500" id="44"/>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24"/>
      <p:bldP animBg="1" grpId="0" spid="25"/>
      <p:bldP animBg="1" grpId="0" spid="26"/>
      <p:bldP animBg="1" grpId="0" spid="62"/>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163383270fae6fb0238593cd409f9721">
            <a:r>
              <a:rPr dirty="0" lang="en-US"/>
              <a:t>Quels modèles de données peuvent être utilisés ?</a:t>
            </a:r>
          </a:p>
        </p:txBody>
      </p:sp>
      <p:sp>
        <p:nvSpPr>
          <p:cNvPr id="18" name="Rectangle 17">
            <a:extLst>
              <a:ext uri="{FF2B5EF4-FFF2-40B4-BE49-F238E27FC236}">
                <a16:creationId xmlns:a16="http://schemas.microsoft.com/office/drawing/2014/main" id="{33A0E0EB-81D9-4794-82B7-BC8445306FE7}"/>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Freeform: Shape 18">
            <a:extLst>
              <a:ext uri="{FF2B5EF4-FFF2-40B4-BE49-F238E27FC236}">
                <a16:creationId xmlns:a16="http://schemas.microsoft.com/office/drawing/2014/main" id="{48735D58-3ADC-457F-A4EE-9E0887673736}"/>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20" name="TextBox 19">
            <a:extLst>
              <a:ext uri="{FF2B5EF4-FFF2-40B4-BE49-F238E27FC236}">
                <a16:creationId xmlns:a16="http://schemas.microsoft.com/office/drawing/2014/main" id="{1A8D105F-572C-4484-9126-F9E547D6FA49}"/>
              </a:ext>
            </a:extLst>
          </p:cNvPr>
          <p:cNvSpPr txBox="1"/>
          <p:nvPr/>
        </p:nvSpPr>
        <p:spPr>
          <a:xfrm>
            <a:off x="2222819" y="4423606"/>
            <a:ext cx="1714704" cy="923330"/>
          </a:xfrm>
          <a:prstGeom prst="rect">
            <a:avLst/>
          </a:prstGeom>
          <a:noFill/>
        </p:spPr>
        <p:txBody>
          <a:bodyPr rtlCol="0" wrap="square">
            <a:spAutoFit/>
          </a:bodyPr>
          <a:lstStyle/>
          <a:p txid="338721d76cb1e1e379473ad75cacdaa4">
            <a:pPr algn="ctr">
              <a:buClr>
                <a:srgbClr val="008CCF"/>
              </a:buClr>
            </a:pPr>
            <a:r>
              <a:rPr dirty="0" lang="en-US" sz="5400">
                <a:solidFill>
                  <a:schemeClr val="tx2"/>
                </a:solidFill>
              </a:rPr>
              <a:t>123</a:t>
            </a:r>
          </a:p>
        </p:txBody>
      </p:sp>
      <p:grpSp>
        <p:nvGrpSpPr>
          <p:cNvPr descr="Users with solid fill" id="21" name="Graphic 44">
            <a:extLst>
              <a:ext uri="{FF2B5EF4-FFF2-40B4-BE49-F238E27FC236}">
                <a16:creationId xmlns:a16="http://schemas.microsoft.com/office/drawing/2014/main" id="{ADA015C2-D5F1-4EBA-9C2B-F2BF972E66F4}"/>
              </a:ext>
            </a:extLst>
          </p:cNvPr>
          <p:cNvGrpSpPr/>
          <p:nvPr/>
        </p:nvGrpSpPr>
        <p:grpSpPr>
          <a:xfrm>
            <a:off x="5406136" y="4485221"/>
            <a:ext cx="1282607" cy="800101"/>
            <a:chOff x="8518716" y="2660540"/>
            <a:chExt cx="800100" cy="499109"/>
          </a:xfrm>
          <a:solidFill>
            <a:srgbClr val="276696"/>
          </a:solidFill>
        </p:grpSpPr>
        <p:sp>
          <p:nvSpPr>
            <p:cNvPr id="22" name="Freeform: Shape 21">
              <a:extLst>
                <a:ext uri="{FF2B5EF4-FFF2-40B4-BE49-F238E27FC236}">
                  <a16:creationId xmlns:a16="http://schemas.microsoft.com/office/drawing/2014/main" id="{4BE53F85-2623-4EA5-B7CD-66D6537CD5B1}"/>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D64DFC00-855E-4887-BAAB-DFA123116BEC}"/>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AF92D5F1-5019-4D65-A5EA-5C159331B3CA}"/>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3281065B-EA80-46E0-8D29-595411587CBE}"/>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F59E794-94AF-4288-B7ED-84DEDF593F49}"/>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22C435C0-A464-42F6-B82B-5BF874CB5519}"/>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28" name="Graphic 27">
            <a:extLst>
              <a:ext uri="{FF2B5EF4-FFF2-40B4-BE49-F238E27FC236}">
                <a16:creationId xmlns:a16="http://schemas.microsoft.com/office/drawing/2014/main" id="{E271DF4B-AEB4-46E3-812A-CFCE24E8C0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8885" y="4313668"/>
            <a:ext cx="1143207" cy="1143207"/>
          </a:xfrm>
          <a:prstGeom prst="rect">
            <a:avLst/>
          </a:prstGeom>
        </p:spPr>
      </p:pic>
      <p:sp>
        <p:nvSpPr>
          <p:cNvPr id="29" name="Rectangle: Rounded Corners 28">
            <a:extLst>
              <a:ext uri="{FF2B5EF4-FFF2-40B4-BE49-F238E27FC236}">
                <a16:creationId xmlns:a16="http://schemas.microsoft.com/office/drawing/2014/main" id="{FFAA2A35-7E54-4908-ACDB-A6B5B21C4276}"/>
              </a:ext>
            </a:extLst>
          </p:cNvPr>
          <p:cNvSpPr/>
          <p:nvPr/>
        </p:nvSpPr>
        <p:spPr>
          <a:xfrm>
            <a:off x="1826779"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Agrégées</a:t>
            </a:r>
          </a:p>
        </p:txBody>
      </p:sp>
      <p:sp>
        <p:nvSpPr>
          <p:cNvPr id="30" name="Rectangle: Rounded Corners 29">
            <a:extLst>
              <a:ext uri="{FF2B5EF4-FFF2-40B4-BE49-F238E27FC236}">
                <a16:creationId xmlns:a16="http://schemas.microsoft.com/office/drawing/2014/main" id="{C042FE27-CEC8-41CD-A7E4-4A5E627B76FE}"/>
              </a:ext>
            </a:extLst>
          </p:cNvPr>
          <p:cNvSpPr/>
          <p:nvPr/>
        </p:nvSpPr>
        <p:spPr>
          <a:xfrm>
            <a:off x="4861676"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4c09f956ea387b3785dcceee21834c">
            <a:pPr algn="ctr"/>
            <a:r>
              <a:rPr dirty="0" lang="en-US" sz="2400"/>
              <a:t>Événements</a:t>
            </a:r>
          </a:p>
        </p:txBody>
      </p:sp>
      <p:sp>
        <p:nvSpPr>
          <p:cNvPr id="31" name="Rectangle: Rounded Corners 30">
            <a:extLst>
              <a:ext uri="{FF2B5EF4-FFF2-40B4-BE49-F238E27FC236}">
                <a16:creationId xmlns:a16="http://schemas.microsoft.com/office/drawing/2014/main" id="{B17CB140-E1B8-4307-9F26-A3416F755157}"/>
              </a:ext>
            </a:extLst>
          </p:cNvPr>
          <p:cNvSpPr/>
          <p:nvPr/>
        </p:nvSpPr>
        <p:spPr>
          <a:xfrm>
            <a:off x="7896572" y="5358955"/>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32" name="Freeform: Shape 31">
            <a:extLst>
              <a:ext uri="{FF2B5EF4-FFF2-40B4-BE49-F238E27FC236}">
                <a16:creationId xmlns:a16="http://schemas.microsoft.com/office/drawing/2014/main" id="{75539044-5F1E-40D2-BFF7-E473C6D5D754}"/>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20EFA988-4BA1-4F5D-B3A2-82942E105CC8}"/>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4" name="Freeform: Shape 33">
            <a:extLst>
              <a:ext uri="{FF2B5EF4-FFF2-40B4-BE49-F238E27FC236}">
                <a16:creationId xmlns:a16="http://schemas.microsoft.com/office/drawing/2014/main" id="{43696F45-A02F-4205-ADC2-10D44644BFDF}"/>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9070A0C6-831B-4CDE-A211-DD8FC88983D0}"/>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471AEC7E-11AF-4D91-BBF5-6A5DC945919B}"/>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9893E7C4-17BA-4C16-8269-2C471F236529}"/>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62D275F7-426D-424C-AE15-FA7FE72A9195}"/>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8A34AC91-41E1-4F62-A12E-32D399A350D2}"/>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226D30DC-E4D1-4308-95AF-B1B1BC5E04FD}"/>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27399DF6-B9CC-4642-92B9-2941FB234C69}"/>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2" name="Freeform: Shape 41">
            <a:extLst>
              <a:ext uri="{FF2B5EF4-FFF2-40B4-BE49-F238E27FC236}">
                <a16:creationId xmlns:a16="http://schemas.microsoft.com/office/drawing/2014/main" id="{2F959D8B-6D41-4BF1-A1A3-34F6389126EA}"/>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43" name="Freeform: Shape 42">
            <a:extLst>
              <a:ext uri="{FF2B5EF4-FFF2-40B4-BE49-F238E27FC236}">
                <a16:creationId xmlns:a16="http://schemas.microsoft.com/office/drawing/2014/main" id="{E7390641-2FE8-47E3-BFDB-A6123B7A3D17}"/>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B6EC1FE5-0F1A-40C5-B0BB-7327C305D030}"/>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37377B79-CECC-4605-AD9B-D3301556F4A3}"/>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6" name="Freeform: Shape 45">
            <a:extLst>
              <a:ext uri="{FF2B5EF4-FFF2-40B4-BE49-F238E27FC236}">
                <a16:creationId xmlns:a16="http://schemas.microsoft.com/office/drawing/2014/main" id="{C78CB531-4259-4C97-8632-A22EC1ACB2DE}"/>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7" name="Freeform: Shape 46">
            <a:extLst>
              <a:ext uri="{FF2B5EF4-FFF2-40B4-BE49-F238E27FC236}">
                <a16:creationId xmlns:a16="http://schemas.microsoft.com/office/drawing/2014/main" id="{4A5CE86C-7BE5-41B1-BC04-BB52CA7ED887}"/>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FBEAB28E-4BE4-403E-B8CB-671E3266DD74}"/>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49" name="Freeform: Shape 48">
            <a:extLst>
              <a:ext uri="{FF2B5EF4-FFF2-40B4-BE49-F238E27FC236}">
                <a16:creationId xmlns:a16="http://schemas.microsoft.com/office/drawing/2014/main" id="{B59DA872-8C2D-4753-BBD3-75C6CCA26C3F}"/>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50" name="Freeform: Shape 49">
            <a:extLst>
              <a:ext uri="{FF2B5EF4-FFF2-40B4-BE49-F238E27FC236}">
                <a16:creationId xmlns:a16="http://schemas.microsoft.com/office/drawing/2014/main" id="{AE7FB453-460D-4365-BACF-B4D645155DDB}"/>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51" name="Rectangle: Rounded Corners 50">
            <a:extLst>
              <a:ext uri="{FF2B5EF4-FFF2-40B4-BE49-F238E27FC236}">
                <a16:creationId xmlns:a16="http://schemas.microsoft.com/office/drawing/2014/main" id="{E83BBF0F-229E-46BF-B106-40E3A14FDE39}"/>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cxnSp>
        <p:nvCxnSpPr>
          <p:cNvPr id="52" name="Connector: Elbow 51">
            <a:extLst>
              <a:ext uri="{FF2B5EF4-FFF2-40B4-BE49-F238E27FC236}">
                <a16:creationId xmlns:a16="http://schemas.microsoft.com/office/drawing/2014/main" id="{BB93B2F7-3D0E-4B93-A4EF-9B3444F019DC}"/>
              </a:ext>
            </a:extLst>
          </p:cNvPr>
          <p:cNvCxnSpPr>
            <a:cxnSpLocks/>
            <a:stCxn id="18" idx="2"/>
            <a:endCxn id="20" idx="0"/>
          </p:cNvCxnSpPr>
          <p:nvPr/>
        </p:nvCxnSpPr>
        <p:spPr>
          <a:xfrm rot="5400000">
            <a:off x="4248596" y="2573561"/>
            <a:ext cx="681620" cy="3018470"/>
          </a:xfrm>
          <a:prstGeom prst="bentConnector3">
            <a:avLst>
              <a:gd fmla="val 50000"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7A4D9405-04F4-4EDD-A180-8E9261C12575}"/>
              </a:ext>
            </a:extLst>
          </p:cNvPr>
          <p:cNvCxnSpPr>
            <a:cxnSpLocks/>
            <a:stCxn id="18" idx="2"/>
            <a:endCxn id="28" idx="0"/>
          </p:cNvCxnSpPr>
          <p:nvPr/>
        </p:nvCxnSpPr>
        <p:spPr>
          <a:xfrm flipH="1" rot="16200000">
            <a:off x="7333724" y="2506903"/>
            <a:ext cx="571682" cy="3041848"/>
          </a:xfrm>
          <a:prstGeom prst="bentConnector3">
            <a:avLst>
              <a:gd fmla="val 58886" name="adj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24BFE2B8-F176-496B-AEB0-FD8F6A80F165}"/>
              </a:ext>
            </a:extLst>
          </p:cNvPr>
          <p:cNvCxnSpPr>
            <a:stCxn id="18" idx="2"/>
          </p:cNvCxnSpPr>
          <p:nvPr/>
        </p:nvCxnSpPr>
        <p:spPr>
          <a:xfrm rot="5400000">
            <a:off x="5756511" y="4081476"/>
            <a:ext cx="681620" cy="2641"/>
          </a:xfrm>
          <a:prstGeom prst="bentConnector3">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60" name="Freeform: Shape 59">
            <a:extLst>
              <a:ext uri="{FF2B5EF4-FFF2-40B4-BE49-F238E27FC236}">
                <a16:creationId xmlns:a16="http://schemas.microsoft.com/office/drawing/2014/main" id="{E637CDEC-A02E-41F6-91EF-F8FCADFA3723}"/>
              </a:ext>
            </a:extLst>
          </p:cNvPr>
          <p:cNvSpPr/>
          <p:nvPr/>
        </p:nvSpPr>
        <p:spPr>
          <a:xfrm>
            <a:off x="0" y="0"/>
            <a:ext cx="12192000" cy="6858000"/>
          </a:xfrm>
          <a:custGeom>
            <a:avLst/>
            <a:gdLst>
              <a:gd fmla="*/ 1765496 w 12192000" name="connsiteX0"/>
              <a:gd fmla="*/ 3657600 h 6858000" name="connsiteY0"/>
              <a:gd fmla="*/ 1596157 w 12192000" name="connsiteX1"/>
              <a:gd fmla="*/ 3826939 h 6858000" name="connsiteY1"/>
              <a:gd fmla="*/ 1596157 w 12192000" name="connsiteX2"/>
              <a:gd fmla="*/ 6336206 h 6858000" name="connsiteY2"/>
              <a:gd fmla="*/ 1765496 w 12192000" name="connsiteX3"/>
              <a:gd fmla="*/ 6505545 h 6858000" name="connsiteY3"/>
              <a:gd fmla="*/ 4394844 w 12192000" name="connsiteX4"/>
              <a:gd fmla="*/ 6505545 h 6858000" name="connsiteY4"/>
              <a:gd fmla="*/ 4564183 w 12192000" name="connsiteX5"/>
              <a:gd fmla="*/ 6336206 h 6858000" name="connsiteY5"/>
              <a:gd fmla="*/ 4564183 w 12192000" name="connsiteX6"/>
              <a:gd fmla="*/ 3826939 h 6858000" name="connsiteY6"/>
              <a:gd fmla="*/ 4394844 w 12192000" name="connsiteX7"/>
              <a:gd fmla="*/ 3657600 h 6858000" name="connsiteY7"/>
              <a:gd fmla="*/ 4765366 w 12192000" name="connsiteX8"/>
              <a:gd fmla="*/ 1087395 h 6858000" name="connsiteY8"/>
              <a:gd fmla="*/ 4596027 w 12192000" name="connsiteX9"/>
              <a:gd fmla="*/ 1256734 h 6858000" name="connsiteY9"/>
              <a:gd fmla="*/ 4596027 w 12192000" name="connsiteX10"/>
              <a:gd fmla="*/ 3766001 h 6858000" name="connsiteY10"/>
              <a:gd fmla="*/ 4765366 w 12192000" name="connsiteX11"/>
              <a:gd fmla="*/ 3935340 h 6858000" name="connsiteY11"/>
              <a:gd fmla="*/ 7445158 w 12192000" name="connsiteX12"/>
              <a:gd fmla="*/ 3935340 h 6858000" name="connsiteY12"/>
              <a:gd fmla="*/ 7614497 w 12192000" name="connsiteX13"/>
              <a:gd fmla="*/ 3766001 h 6858000" name="connsiteY13"/>
              <a:gd fmla="*/ 7614497 w 12192000" name="connsiteX14"/>
              <a:gd fmla="*/ 1256734 h 6858000" name="connsiteY14"/>
              <a:gd fmla="*/ 7445158 w 12192000" name="connsiteX15"/>
              <a:gd fmla="*/ 1087395 h 6858000" name="connsiteY15"/>
              <a:gd fmla="*/ 0 w 12192000" name="connsiteX16"/>
              <a:gd fmla="*/ 0 h 6858000" name="connsiteY16"/>
              <a:gd fmla="*/ 12192000 w 12192000" name="connsiteX17"/>
              <a:gd fmla="*/ 0 h 6858000" name="connsiteY17"/>
              <a:gd fmla="*/ 12192000 w 12192000" name="connsiteX18"/>
              <a:gd fmla="*/ 6858000 h 6858000" name="connsiteY18"/>
              <a:gd fmla="*/ 0 w 12192000" name="connsiteX19"/>
              <a:gd fmla="*/ 6858000 h 685800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858000" w="12192000">
                <a:moveTo>
                  <a:pt x="1765496" y="3657600"/>
                </a:moveTo>
                <a:cubicBezTo>
                  <a:pt x="1671973" y="3657600"/>
                  <a:pt x="1596157" y="3733416"/>
                  <a:pt x="1596157" y="3826939"/>
                </a:cubicBezTo>
                <a:lnTo>
                  <a:pt x="1596157" y="6336206"/>
                </a:lnTo>
                <a:cubicBezTo>
                  <a:pt x="1596157" y="6429729"/>
                  <a:pt x="1671973" y="6505545"/>
                  <a:pt x="1765496" y="6505545"/>
                </a:cubicBezTo>
                <a:lnTo>
                  <a:pt x="4394844" y="6505545"/>
                </a:lnTo>
                <a:cubicBezTo>
                  <a:pt x="4488367" y="6505545"/>
                  <a:pt x="4564183" y="6429729"/>
                  <a:pt x="4564183" y="6336206"/>
                </a:cubicBezTo>
                <a:lnTo>
                  <a:pt x="4564183" y="3826939"/>
                </a:lnTo>
                <a:cubicBezTo>
                  <a:pt x="4564183" y="3733416"/>
                  <a:pt x="4488367" y="3657600"/>
                  <a:pt x="4394844" y="3657600"/>
                </a:cubicBezTo>
                <a:close/>
                <a:moveTo>
                  <a:pt x="4765366" y="1087395"/>
                </a:moveTo>
                <a:cubicBezTo>
                  <a:pt x="4671843" y="1087395"/>
                  <a:pt x="4596027" y="1163211"/>
                  <a:pt x="4596027" y="1256734"/>
                </a:cubicBezTo>
                <a:lnTo>
                  <a:pt x="4596027" y="3766001"/>
                </a:lnTo>
                <a:cubicBezTo>
                  <a:pt x="4596027" y="3859524"/>
                  <a:pt x="4671843" y="3935340"/>
                  <a:pt x="4765366" y="3935340"/>
                </a:cubicBezTo>
                <a:lnTo>
                  <a:pt x="7445158" y="3935340"/>
                </a:lnTo>
                <a:cubicBezTo>
                  <a:pt x="7538681" y="3935340"/>
                  <a:pt x="7614497" y="3859524"/>
                  <a:pt x="7614497" y="3766001"/>
                </a:cubicBezTo>
                <a:lnTo>
                  <a:pt x="7614497" y="1256734"/>
                </a:lnTo>
                <a:cubicBezTo>
                  <a:pt x="7614497" y="1163211"/>
                  <a:pt x="7538681" y="1087395"/>
                  <a:pt x="7445158" y="1087395"/>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Tree>
    <p:custDataLst>
      <p:tags r:id="rId1"/>
    </p:custDataLst>
    <p:extLst>
      <p:ext uri="{BB962C8B-B14F-4D97-AF65-F5344CB8AC3E}">
        <p14:creationId xmlns:p14="http://schemas.microsoft.com/office/powerpoint/2010/main" val="2925321569"/>
      </p:ext>
    </p:extLst>
  </p:cSld>
  <p:clrMapOvr>
    <a:masterClrMapping/>
  </p:clrMapOvr>
  <mc:AlternateContent xmlns:mc="http://schemas.openxmlformats.org/markup-compatibility/2006" xmlns:p14="http://schemas.microsoft.com/office/powerpoint/2010/main">
    <mc:Choice Requires="p14">
      <p:transition advTm="5051" p14:dur="2000" spd="slow"/>
    </mc:Choice>
    <mc:Fallback xmlns="">
      <p:transition advTm="505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0"/>
                                        </p:tgtEl>
                                        <p:attrNameLst>
                                          <p:attrName>style.visibility</p:attrName>
                                        </p:attrNameLst>
                                      </p:cBhvr>
                                      <p:to>
                                        <p:strVal val="visible"/>
                                      </p:to>
                                    </p:set>
                                    <p:animEffect filter="fade" transition="in">
                                      <p:cBhvr>
                                        <p:cTn dur="500" id="7"/>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EBDE1C72-556D-4233-8B6A-5C946763EFD2}"/>
              </a:ext>
            </a:extLst>
          </p:cNvPr>
          <p:cNvSpPr/>
          <p:nvPr/>
        </p:nvSpPr>
        <p:spPr>
          <a:xfrm>
            <a:off x="4943041" y="2061289"/>
            <a:ext cx="2311199" cy="1680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63780" y="2061289"/>
            <a:ext cx="2099113" cy="163811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35877"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5870432" y="2438151"/>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5870306"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304798" y="2855613"/>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35814" y="2855613"/>
            <a:ext cx="329184" cy="329184"/>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5870314"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303855"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737397" y="3274326"/>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739541" y="2438151"/>
            <a:ext cx="329184" cy="329184"/>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6739288" y="2855613"/>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36773" y="3274326"/>
            <a:ext cx="329184" cy="329184"/>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B4DD5E35-5433-4E25-93BD-9905889B6240}"/>
              </a:ext>
            </a:extLst>
          </p:cNvPr>
          <p:cNvSpPr/>
          <p:nvPr/>
        </p:nvSpPr>
        <p:spPr>
          <a:xfrm rot="16200000">
            <a:off x="6815121" y="2093984"/>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lang="en-US"/>
          </a:p>
        </p:txBody>
      </p:sp>
      <p:sp>
        <p:nvSpPr>
          <p:cNvPr id="23" name="Freeform: Shape 22">
            <a:extLst>
              <a:ext uri="{FF2B5EF4-FFF2-40B4-BE49-F238E27FC236}">
                <a16:creationId xmlns:a16="http://schemas.microsoft.com/office/drawing/2014/main" id="{001E0AD9-8B58-4C43-A904-ACA4DE5FEDB3}"/>
              </a:ext>
            </a:extLst>
          </p:cNvPr>
          <p:cNvSpPr/>
          <p:nvPr/>
        </p:nvSpPr>
        <p:spPr>
          <a:xfrm>
            <a:off x="5156770" y="2855613"/>
            <a:ext cx="173736" cy="329184"/>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5400000">
            <a:off x="638205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5400000">
            <a:off x="5948980" y="2093984"/>
            <a:ext cx="173736" cy="329184"/>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5400000">
            <a:off x="5515910" y="2093984"/>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B53D1E8F-9E6B-492C-A2C8-21C570251EE0}"/>
              </a:ext>
            </a:extLst>
          </p:cNvPr>
          <p:cNvSpPr/>
          <p:nvPr/>
        </p:nvSpPr>
        <p:spPr>
          <a:xfrm>
            <a:off x="5156770" y="2438151"/>
            <a:ext cx="173736" cy="329184"/>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0F925DD5-3777-48AA-90D0-3F4474C9F63B}"/>
              </a:ext>
            </a:extLst>
          </p:cNvPr>
          <p:cNvSpPr/>
          <p:nvPr/>
        </p:nvSpPr>
        <p:spPr>
          <a:xfrm>
            <a:off x="5158680" y="3274326"/>
            <a:ext cx="173736" cy="329184"/>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304987" y="2438151"/>
            <a:ext cx="329184" cy="329184"/>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61560" y="127876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lang="en-US" sz="2200"/>
              <a:t>Tableau croisé dynamique</a:t>
            </a:r>
          </a:p>
        </p:txBody>
      </p:sp>
    </p:spTree>
    <p:custDataLst>
      <p:tags r:id="rId1"/>
    </p:custDataLst>
    <p:extLst>
      <p:ext uri="{BB962C8B-B14F-4D97-AF65-F5344CB8AC3E}">
        <p14:creationId xmlns:p14="http://schemas.microsoft.com/office/powerpoint/2010/main" val="3294177560"/>
      </p:ext>
    </p:extLst>
  </p:cSld>
  <p:clrMapOvr>
    <a:masterClrMapping/>
  </p:clrMapOvr>
  <mc:AlternateContent xmlns:mc="http://schemas.openxmlformats.org/markup-compatibility/2006" xmlns:p14="http://schemas.microsoft.com/office/powerpoint/2010/main">
    <mc:Choice Requires="p14">
      <p:transition advTm="2121" p14:dur="2000" spd="slow"/>
    </mc:Choice>
    <mc:Fallback xmlns="">
      <p:transition advTm="2121"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0F16E-5806-4AF3-9B4B-B41407139989}"/>
              </a:ext>
            </a:extLst>
          </p:cNvPr>
          <p:cNvSpPr>
            <a:spLocks noGrp="1"/>
          </p:cNvSpPr>
          <p:nvPr>
            <p:ph type="title"/>
          </p:nvPr>
        </p:nvSpPr>
        <p:spPr/>
        <p:txBody>
          <a:bodyPr/>
          <a:lstStyle/>
          <a:p>
            <a:endParaRPr dirty="0" lang="en-US"/>
          </a:p>
        </p:txBody>
      </p:sp>
      <p:sp>
        <p:nvSpPr>
          <p:cNvPr id="10" name="Freeform: Shape 9">
            <a:extLst>
              <a:ext uri="{FF2B5EF4-FFF2-40B4-BE49-F238E27FC236}">
                <a16:creationId xmlns:a16="http://schemas.microsoft.com/office/drawing/2014/main" id="{29AD1A19-8DE6-4C02-B980-B177782FFE50}"/>
              </a:ext>
            </a:extLst>
          </p:cNvPr>
          <p:cNvSpPr/>
          <p:nvPr/>
        </p:nvSpPr>
        <p:spPr>
          <a:xfrm>
            <a:off x="5037680" y="2159888"/>
            <a:ext cx="2062942" cy="2564739"/>
          </a:xfrm>
          <a:custGeom>
            <a:avLst/>
            <a:gdLst>
              <a:gd fmla="*/ 2578854 w 2623806" name="connsiteX0"/>
              <a:gd fmla="*/ 2028271 h 2028271" name="connsiteY0"/>
              <a:gd fmla="*/ 44953 w 2623806" name="connsiteX1"/>
              <a:gd fmla="*/ 2028271 h 2028271" name="connsiteY1"/>
              <a:gd fmla="*/ 0 w 2623806" name="connsiteX2"/>
              <a:gd fmla="*/ 1983319 h 2028271" name="connsiteY2"/>
              <a:gd fmla="*/ 0 w 2623806" name="connsiteX3"/>
              <a:gd fmla="*/ 44953 h 2028271" name="connsiteY3"/>
              <a:gd fmla="*/ 44953 w 2623806" name="connsiteX4"/>
              <a:gd fmla="*/ 0 h 2028271" name="connsiteY4"/>
              <a:gd fmla="*/ 2578854 w 2623806" name="connsiteX5"/>
              <a:gd fmla="*/ 0 h 2028271" name="connsiteY5"/>
              <a:gd fmla="*/ 2623807 w 2623806" name="connsiteX6"/>
              <a:gd fmla="*/ 44953 h 2028271" name="connsiteY6"/>
              <a:gd fmla="*/ 2623807 w 2623806" name="connsiteX7"/>
              <a:gd fmla="*/ 1983319 h 2028271" name="connsiteY7"/>
              <a:gd fmla="*/ 2578854 w 2623806" name="connsiteX8"/>
              <a:gd fmla="*/ 2028271 h 202827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028271" w="2623806">
                <a:moveTo>
                  <a:pt x="2578854" y="2028271"/>
                </a:moveTo>
                <a:lnTo>
                  <a:pt x="44953" y="2028271"/>
                </a:lnTo>
                <a:cubicBezTo>
                  <a:pt x="20139" y="2028271"/>
                  <a:pt x="0" y="2008133"/>
                  <a:pt x="0" y="1983319"/>
                </a:cubicBezTo>
                <a:lnTo>
                  <a:pt x="0" y="44953"/>
                </a:lnTo>
                <a:cubicBezTo>
                  <a:pt x="0" y="20139"/>
                  <a:pt x="20139" y="0"/>
                  <a:pt x="44953" y="0"/>
                </a:cubicBezTo>
                <a:lnTo>
                  <a:pt x="2578854" y="0"/>
                </a:lnTo>
                <a:cubicBezTo>
                  <a:pt x="2603668" y="0"/>
                  <a:pt x="2623807" y="20139"/>
                  <a:pt x="2623807" y="44953"/>
                </a:cubicBezTo>
                <a:lnTo>
                  <a:pt x="2623807" y="1983319"/>
                </a:lnTo>
                <a:cubicBezTo>
                  <a:pt x="2623807" y="2008133"/>
                  <a:pt x="2603668" y="2028271"/>
                  <a:pt x="2578854" y="2028271"/>
                </a:cubicBezTo>
                <a:close/>
              </a:path>
            </a:pathLst>
          </a:custGeom>
          <a:solidFill>
            <a:schemeClr val="tx2"/>
          </a:solidFill>
          <a:ln cap="flat" w="3590">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87E491FE-3153-43CF-9125-AA4E0A6C17CF}"/>
              </a:ext>
            </a:extLst>
          </p:cNvPr>
          <p:cNvSpPr/>
          <p:nvPr/>
        </p:nvSpPr>
        <p:spPr>
          <a:xfrm>
            <a:off x="5491448"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56F13074-1914-4B86-A404-79781588D61B}"/>
              </a:ext>
            </a:extLst>
          </p:cNvPr>
          <p:cNvSpPr/>
          <p:nvPr/>
        </p:nvSpPr>
        <p:spPr>
          <a:xfrm>
            <a:off x="6021385" y="2619467"/>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D150BF7-9783-48E0-A630-CBE9026D17C5}"/>
              </a:ext>
            </a:extLst>
          </p:cNvPr>
          <p:cNvSpPr/>
          <p:nvPr/>
        </p:nvSpPr>
        <p:spPr>
          <a:xfrm>
            <a:off x="602123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BD22FEB1-0FAC-41D3-BFEE-A20384E4E519}"/>
              </a:ext>
            </a:extLst>
          </p:cNvPr>
          <p:cNvSpPr/>
          <p:nvPr/>
        </p:nvSpPr>
        <p:spPr>
          <a:xfrm>
            <a:off x="6551091" y="3128559"/>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063B307B-46F2-4317-9152-02155F813981}"/>
              </a:ext>
            </a:extLst>
          </p:cNvPr>
          <p:cNvSpPr/>
          <p:nvPr/>
        </p:nvSpPr>
        <p:spPr>
          <a:xfrm>
            <a:off x="5491371" y="3128559"/>
            <a:ext cx="401437" cy="401437"/>
          </a:xfrm>
          <a:custGeom>
            <a:avLst/>
            <a:gdLst>
              <a:gd fmla="*/ 383358 w 412487" name="connsiteX0"/>
              <a:gd fmla="*/ 412127 h 412127" name="connsiteY0"/>
              <a:gd fmla="*/ 29129 w 412487" name="connsiteX1"/>
              <a:gd fmla="*/ 412127 h 412127" name="connsiteY1"/>
              <a:gd fmla="*/ 0 w 412487" name="connsiteX2"/>
              <a:gd fmla="*/ 382998 h 412127" name="connsiteY2"/>
              <a:gd fmla="*/ 0 w 412487" name="connsiteX3"/>
              <a:gd fmla="*/ 29129 h 412127" name="connsiteY3"/>
              <a:gd fmla="*/ 29129 w 412487" name="connsiteX4"/>
              <a:gd fmla="*/ 0 h 412127" name="connsiteY4"/>
              <a:gd fmla="*/ 383358 w 412487" name="connsiteX5"/>
              <a:gd fmla="*/ 0 h 412127" name="connsiteY5"/>
              <a:gd fmla="*/ 412487 w 412487" name="connsiteX6"/>
              <a:gd fmla="*/ 29129 h 412127" name="connsiteY6"/>
              <a:gd fmla="*/ 412487 w 412487" name="connsiteX7"/>
              <a:gd fmla="*/ 383358 h 412127" name="connsiteY7"/>
              <a:gd fmla="*/ 383358 w 4124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7">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18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3FE4C2D-5896-4559-98CB-459CD92AE771}"/>
              </a:ext>
            </a:extLst>
          </p:cNvPr>
          <p:cNvSpPr/>
          <p:nvPr/>
        </p:nvSpPr>
        <p:spPr>
          <a:xfrm>
            <a:off x="60212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54804FDE-322C-40E9-BDEB-1A3C8F7DE56D}"/>
              </a:ext>
            </a:extLst>
          </p:cNvPr>
          <p:cNvSpPr/>
          <p:nvPr/>
        </p:nvSpPr>
        <p:spPr>
          <a:xfrm>
            <a:off x="6549941" y="3639176"/>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A5D5BF6-7F56-4E36-BCF4-CE4806BE6D21}"/>
              </a:ext>
            </a:extLst>
          </p:cNvPr>
          <p:cNvSpPr/>
          <p:nvPr/>
        </p:nvSpPr>
        <p:spPr>
          <a:xfrm>
            <a:off x="654994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39B4FA62-08DE-4C15-A64E-3EE23E1C6409}"/>
              </a:ext>
            </a:extLst>
          </p:cNvPr>
          <p:cNvSpPr/>
          <p:nvPr/>
        </p:nvSpPr>
        <p:spPr>
          <a:xfrm>
            <a:off x="6020655" y="4134427"/>
            <a:ext cx="401437" cy="401437"/>
          </a:xfrm>
          <a:custGeom>
            <a:avLst/>
            <a:gdLst>
              <a:gd fmla="*/ 383358 w 412486" name="connsiteX0"/>
              <a:gd fmla="*/ 412127 h 412127" name="connsiteY0"/>
              <a:gd fmla="*/ 29129 w 412486" name="connsiteX1"/>
              <a:gd fmla="*/ 412127 h 412127" name="connsiteY1"/>
              <a:gd fmla="*/ 0 w 412486" name="connsiteX2"/>
              <a:gd fmla="*/ 382998 h 412127" name="connsiteY2"/>
              <a:gd fmla="*/ 0 w 412486" name="connsiteX3"/>
              <a:gd fmla="*/ 29129 h 412127" name="connsiteY3"/>
              <a:gd fmla="*/ 29129 w 412486" name="connsiteX4"/>
              <a:gd fmla="*/ 0 h 412127" name="connsiteY4"/>
              <a:gd fmla="*/ 383358 w 412486" name="connsiteX5"/>
              <a:gd fmla="*/ 0 h 412127" name="connsiteY5"/>
              <a:gd fmla="*/ 412487 w 412486" name="connsiteX6"/>
              <a:gd fmla="*/ 29129 h 412127" name="connsiteY6"/>
              <a:gd fmla="*/ 412487 w 412486" name="connsiteX7"/>
              <a:gd fmla="*/ 383358 h 412127" name="connsiteY7"/>
              <a:gd fmla="*/ 383358 w 412486"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412486">
                <a:moveTo>
                  <a:pt x="383358" y="412127"/>
                </a:moveTo>
                <a:lnTo>
                  <a:pt x="29129" y="412127"/>
                </a:lnTo>
                <a:cubicBezTo>
                  <a:pt x="12946" y="412127"/>
                  <a:pt x="0" y="399181"/>
                  <a:pt x="0" y="382998"/>
                </a:cubicBezTo>
                <a:lnTo>
                  <a:pt x="0" y="29129"/>
                </a:lnTo>
                <a:cubicBezTo>
                  <a:pt x="0" y="12946"/>
                  <a:pt x="12946" y="0"/>
                  <a:pt x="29129" y="0"/>
                </a:cubicBezTo>
                <a:lnTo>
                  <a:pt x="383358" y="0"/>
                </a:lnTo>
                <a:cubicBezTo>
                  <a:pt x="399541" y="0"/>
                  <a:pt x="412487" y="12946"/>
                  <a:pt x="412487" y="29129"/>
                </a:cubicBezTo>
                <a:lnTo>
                  <a:pt x="412487" y="383358"/>
                </a:lnTo>
                <a:cubicBezTo>
                  <a:pt x="412487" y="399181"/>
                  <a:pt x="399541" y="412127"/>
                  <a:pt x="383358" y="412127"/>
                </a:cubicBezTo>
                <a:close/>
              </a:path>
            </a:pathLst>
          </a:custGeom>
          <a:solidFill>
            <a:schemeClr val="bg1"/>
          </a:solidFill>
          <a:ln cap="flat" w="3590">
            <a:noFill/>
            <a:prstDash val="solid"/>
            <a:miter/>
          </a:ln>
        </p:spPr>
        <p:txBody>
          <a:bodyPr anchor="ctr" rtlCol="0"/>
          <a:lstStyle/>
          <a:p>
            <a:endParaRPr dirty="0" lang="en-US"/>
          </a:p>
        </p:txBody>
      </p:sp>
      <p:sp>
        <p:nvSpPr>
          <p:cNvPr id="20" name="Freeform: Shape 19">
            <a:extLst>
              <a:ext uri="{FF2B5EF4-FFF2-40B4-BE49-F238E27FC236}">
                <a16:creationId xmlns:a16="http://schemas.microsoft.com/office/drawing/2014/main" id="{5C1B3548-DE8C-4D0F-9538-4AFFF5DCD10E}"/>
              </a:ext>
            </a:extLst>
          </p:cNvPr>
          <p:cNvSpPr/>
          <p:nvPr/>
        </p:nvSpPr>
        <p:spPr>
          <a:xfrm>
            <a:off x="5491371" y="413442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54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9B6B5C81-F5CF-4A6C-B8E8-7F7FC5F3C0CB}"/>
              </a:ext>
            </a:extLst>
          </p:cNvPr>
          <p:cNvSpPr/>
          <p:nvPr/>
        </p:nvSpPr>
        <p:spPr>
          <a:xfrm>
            <a:off x="5492541" y="3639176"/>
            <a:ext cx="401437" cy="401437"/>
          </a:xfrm>
          <a:custGeom>
            <a:avLst/>
            <a:gdLst>
              <a:gd fmla="*/ 383358 w 412487" name="connsiteX0"/>
              <a:gd fmla="*/ 412487 h 412487" name="connsiteY0"/>
              <a:gd fmla="*/ 29129 w 412487" name="connsiteX1"/>
              <a:gd fmla="*/ 412487 h 412487" name="connsiteY1"/>
              <a:gd fmla="*/ 0 w 412487" name="connsiteX2"/>
              <a:gd fmla="*/ 383358 h 412487" name="connsiteY2"/>
              <a:gd fmla="*/ 0 w 412487" name="connsiteX3"/>
              <a:gd fmla="*/ 29129 h 412487" name="connsiteY3"/>
              <a:gd fmla="*/ 29129 w 412487" name="connsiteX4"/>
              <a:gd fmla="*/ 0 h 412487" name="connsiteY4"/>
              <a:gd fmla="*/ 383358 w 412487" name="connsiteX5"/>
              <a:gd fmla="*/ 0 h 412487" name="connsiteY5"/>
              <a:gd fmla="*/ 412487 w 412487" name="connsiteX6"/>
              <a:gd fmla="*/ 29129 h 412487" name="connsiteY6"/>
              <a:gd fmla="*/ 412487 w 412487" name="connsiteX7"/>
              <a:gd fmla="*/ 383358 h 412487" name="connsiteY7"/>
              <a:gd fmla="*/ 383358 w 4124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7">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B4DD5E35-5433-4E25-93BD-9905889B6240}"/>
              </a:ext>
            </a:extLst>
          </p:cNvPr>
          <p:cNvSpPr/>
          <p:nvPr/>
        </p:nvSpPr>
        <p:spPr>
          <a:xfrm>
            <a:off x="5214445" y="4140649"/>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1"/>
          </a:solidFill>
          <a:ln cap="flat" w="3590">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001E0AD9-8B58-4C43-A904-ACA4DE5FEDB3}"/>
              </a:ext>
            </a:extLst>
          </p:cNvPr>
          <p:cNvSpPr/>
          <p:nvPr/>
        </p:nvSpPr>
        <p:spPr>
          <a:xfrm rot="5400000">
            <a:off x="6117009" y="2199730"/>
            <a:ext cx="211870" cy="401437"/>
          </a:xfrm>
          <a:custGeom>
            <a:avLst/>
            <a:gdLst>
              <a:gd fmla="*/ 192758 w 221887" name="connsiteX0"/>
              <a:gd fmla="*/ 412487 h 412487" name="connsiteY0"/>
              <a:gd fmla="*/ 29129 w 221887" name="connsiteX1"/>
              <a:gd fmla="*/ 412487 h 412487" name="connsiteY1"/>
              <a:gd fmla="*/ 0 w 221887" name="connsiteX2"/>
              <a:gd fmla="*/ 383358 h 412487" name="connsiteY2"/>
              <a:gd fmla="*/ 0 w 221887" name="connsiteX3"/>
              <a:gd fmla="*/ 29129 h 412487" name="connsiteY3"/>
              <a:gd fmla="*/ 29129 w 221887" name="connsiteX4"/>
              <a:gd fmla="*/ 0 h 412487" name="connsiteY4"/>
              <a:gd fmla="*/ 192758 w 221887" name="connsiteX5"/>
              <a:gd fmla="*/ 0 h 412487" name="connsiteY5"/>
              <a:gd fmla="*/ 221887 w 221887" name="connsiteX6"/>
              <a:gd fmla="*/ 29129 h 412487" name="connsiteY6"/>
              <a:gd fmla="*/ 221887 w 221887" name="connsiteX7"/>
              <a:gd fmla="*/ 383358 h 412487" name="connsiteY7"/>
              <a:gd fmla="*/ 192758 w 221887"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221887">
                <a:moveTo>
                  <a:pt x="192758" y="412487"/>
                </a:moveTo>
                <a:lnTo>
                  <a:pt x="29129" y="412487"/>
                </a:lnTo>
                <a:cubicBezTo>
                  <a:pt x="12946" y="412487"/>
                  <a:pt x="0" y="399541"/>
                  <a:pt x="0" y="383358"/>
                </a:cubicBezTo>
                <a:lnTo>
                  <a:pt x="0" y="29129"/>
                </a:lnTo>
                <a:cubicBezTo>
                  <a:pt x="0" y="12946"/>
                  <a:pt x="12946" y="0"/>
                  <a:pt x="29129" y="0"/>
                </a:cubicBezTo>
                <a:lnTo>
                  <a:pt x="192758" y="0"/>
                </a:lnTo>
                <a:cubicBezTo>
                  <a:pt x="208941" y="0"/>
                  <a:pt x="221887" y="12946"/>
                  <a:pt x="221887" y="29129"/>
                </a:cubicBezTo>
                <a:lnTo>
                  <a:pt x="221887" y="383358"/>
                </a:lnTo>
                <a:cubicBezTo>
                  <a:pt x="221887" y="399541"/>
                  <a:pt x="208581" y="412487"/>
                  <a:pt x="192758" y="412487"/>
                </a:cubicBezTo>
                <a:close/>
              </a:path>
            </a:pathLst>
          </a:custGeom>
          <a:solidFill>
            <a:schemeClr val="accent2"/>
          </a:solidFill>
          <a:ln cap="flat" w="3590">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58C2C1FD-948A-4C11-A321-28D2DC6BB280}"/>
              </a:ext>
            </a:extLst>
          </p:cNvPr>
          <p:cNvSpPr/>
          <p:nvPr/>
        </p:nvSpPr>
        <p:spPr>
          <a:xfrm rot="10800000">
            <a:off x="5214445" y="3640325"/>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6B92513B-5DBB-4DCF-9321-CFD19216C754}"/>
              </a:ext>
            </a:extLst>
          </p:cNvPr>
          <p:cNvSpPr/>
          <p:nvPr/>
        </p:nvSpPr>
        <p:spPr>
          <a:xfrm rot="10800000">
            <a:off x="5214445" y="3132511"/>
            <a:ext cx="211870" cy="401437"/>
          </a:xfrm>
          <a:custGeom>
            <a:avLst/>
            <a:gdLst>
              <a:gd fmla="*/ 383358 w 412487" name="connsiteX0"/>
              <a:gd fmla="*/ 221887 h 221887" name="connsiteY0"/>
              <a:gd fmla="*/ 29129 w 412487" name="connsiteX1"/>
              <a:gd fmla="*/ 221887 h 221887" name="connsiteY1"/>
              <a:gd fmla="*/ 0 w 412487" name="connsiteX2"/>
              <a:gd fmla="*/ 192758 h 221887" name="connsiteY2"/>
              <a:gd fmla="*/ 0 w 412487" name="connsiteX3"/>
              <a:gd fmla="*/ 29129 h 221887" name="connsiteY3"/>
              <a:gd fmla="*/ 29129 w 412487" name="connsiteX4"/>
              <a:gd fmla="*/ 0 h 221887" name="connsiteY4"/>
              <a:gd fmla="*/ 383358 w 412487" name="connsiteX5"/>
              <a:gd fmla="*/ 0 h 221887" name="connsiteY5"/>
              <a:gd fmla="*/ 412487 w 412487" name="connsiteX6"/>
              <a:gd fmla="*/ 29129 h 221887" name="connsiteY6"/>
              <a:gd fmla="*/ 412487 w 412487" name="connsiteX7"/>
              <a:gd fmla="*/ 192758 h 221887" name="connsiteY7"/>
              <a:gd fmla="*/ 383358 w 412487"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7">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35C1A729-EEB1-4983-8A91-3C280B9E77A5}"/>
              </a:ext>
            </a:extLst>
          </p:cNvPr>
          <p:cNvSpPr/>
          <p:nvPr/>
        </p:nvSpPr>
        <p:spPr>
          <a:xfrm rot="10800000">
            <a:off x="5214445" y="2628227"/>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181" y="221887"/>
                  <a:pt x="383358" y="221887"/>
                </a:cubicBezTo>
                <a:close/>
              </a:path>
            </a:pathLst>
          </a:custGeom>
          <a:solidFill>
            <a:schemeClr val="accent1"/>
          </a:solidFill>
          <a:ln cap="flat" w="3590">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B53D1E8F-9E6B-492C-A2C8-21C570251EE0}"/>
              </a:ext>
            </a:extLst>
          </p:cNvPr>
          <p:cNvSpPr/>
          <p:nvPr/>
        </p:nvSpPr>
        <p:spPr>
          <a:xfrm rot="5400000">
            <a:off x="5586155" y="2199730"/>
            <a:ext cx="211870" cy="401437"/>
          </a:xfrm>
          <a:custGeom>
            <a:avLst/>
            <a:gdLst>
              <a:gd fmla="*/ 383358 w 412486" name="connsiteX0"/>
              <a:gd fmla="*/ 221887 h 221887" name="connsiteY0"/>
              <a:gd fmla="*/ 29129 w 412486" name="connsiteX1"/>
              <a:gd fmla="*/ 221887 h 221887" name="connsiteY1"/>
              <a:gd fmla="*/ 0 w 412486" name="connsiteX2"/>
              <a:gd fmla="*/ 192758 h 221887" name="connsiteY2"/>
              <a:gd fmla="*/ 0 w 412486" name="connsiteX3"/>
              <a:gd fmla="*/ 29129 h 221887" name="connsiteY3"/>
              <a:gd fmla="*/ 29129 w 412486" name="connsiteX4"/>
              <a:gd fmla="*/ 0 h 221887" name="connsiteY4"/>
              <a:gd fmla="*/ 383358 w 412486" name="connsiteX5"/>
              <a:gd fmla="*/ 0 h 221887" name="connsiteY5"/>
              <a:gd fmla="*/ 412487 w 412486" name="connsiteX6"/>
              <a:gd fmla="*/ 29129 h 221887" name="connsiteY6"/>
              <a:gd fmla="*/ 412487 w 412486" name="connsiteX7"/>
              <a:gd fmla="*/ 192758 h 221887" name="connsiteY7"/>
              <a:gd fmla="*/ 383358 w 412486" name="connsiteX8"/>
              <a:gd fmla="*/ 221887 h 2218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87" w="412486">
                <a:moveTo>
                  <a:pt x="383358" y="221887"/>
                </a:moveTo>
                <a:lnTo>
                  <a:pt x="29129" y="221887"/>
                </a:lnTo>
                <a:cubicBezTo>
                  <a:pt x="12946" y="221887"/>
                  <a:pt x="0" y="208941"/>
                  <a:pt x="0" y="192758"/>
                </a:cubicBezTo>
                <a:lnTo>
                  <a:pt x="0" y="29129"/>
                </a:lnTo>
                <a:cubicBezTo>
                  <a:pt x="0" y="12946"/>
                  <a:pt x="12946" y="0"/>
                  <a:pt x="29129" y="0"/>
                </a:cubicBezTo>
                <a:lnTo>
                  <a:pt x="383358" y="0"/>
                </a:lnTo>
                <a:cubicBezTo>
                  <a:pt x="399541" y="0"/>
                  <a:pt x="412487" y="12946"/>
                  <a:pt x="412487" y="29129"/>
                </a:cubicBezTo>
                <a:lnTo>
                  <a:pt x="412487" y="192758"/>
                </a:lnTo>
                <a:cubicBezTo>
                  <a:pt x="412487" y="208941"/>
                  <a:pt x="399541" y="221887"/>
                  <a:pt x="383358" y="221887"/>
                </a:cubicBezTo>
                <a:close/>
              </a:path>
            </a:pathLst>
          </a:custGeom>
          <a:solidFill>
            <a:schemeClr val="accent2"/>
          </a:solidFill>
          <a:ln cap="flat" w="3590">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0F925DD5-3777-48AA-90D0-3F4474C9F63B}"/>
              </a:ext>
            </a:extLst>
          </p:cNvPr>
          <p:cNvSpPr/>
          <p:nvPr/>
        </p:nvSpPr>
        <p:spPr>
          <a:xfrm rot="5400000">
            <a:off x="6644725" y="2199730"/>
            <a:ext cx="211870" cy="401437"/>
          </a:xfrm>
          <a:custGeom>
            <a:avLst/>
            <a:gdLst>
              <a:gd fmla="*/ 192758 w 221887" name="connsiteX0"/>
              <a:gd fmla="*/ 412127 h 412127" name="connsiteY0"/>
              <a:gd fmla="*/ 29129 w 221887" name="connsiteX1"/>
              <a:gd fmla="*/ 412127 h 412127" name="connsiteY1"/>
              <a:gd fmla="*/ 0 w 221887" name="connsiteX2"/>
              <a:gd fmla="*/ 382998 h 412127" name="connsiteY2"/>
              <a:gd fmla="*/ 0 w 221887" name="connsiteX3"/>
              <a:gd fmla="*/ 29129 h 412127" name="connsiteY3"/>
              <a:gd fmla="*/ 29129 w 221887" name="connsiteX4"/>
              <a:gd fmla="*/ 0 h 412127" name="connsiteY4"/>
              <a:gd fmla="*/ 192758 w 221887" name="connsiteX5"/>
              <a:gd fmla="*/ 0 h 412127" name="connsiteY5"/>
              <a:gd fmla="*/ 221887 w 221887" name="connsiteX6"/>
              <a:gd fmla="*/ 29129 h 412127" name="connsiteY6"/>
              <a:gd fmla="*/ 221887 w 221887" name="connsiteX7"/>
              <a:gd fmla="*/ 383358 h 412127" name="connsiteY7"/>
              <a:gd fmla="*/ 192758 w 221887" name="connsiteX8"/>
              <a:gd fmla="*/ 412127 h 41212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127" w="221887">
                <a:moveTo>
                  <a:pt x="192758" y="412127"/>
                </a:moveTo>
                <a:lnTo>
                  <a:pt x="29129" y="412127"/>
                </a:lnTo>
                <a:cubicBezTo>
                  <a:pt x="12946" y="412127"/>
                  <a:pt x="0" y="399181"/>
                  <a:pt x="0" y="382998"/>
                </a:cubicBezTo>
                <a:lnTo>
                  <a:pt x="0" y="29129"/>
                </a:lnTo>
                <a:cubicBezTo>
                  <a:pt x="0" y="12946"/>
                  <a:pt x="12946" y="0"/>
                  <a:pt x="29129" y="0"/>
                </a:cubicBezTo>
                <a:lnTo>
                  <a:pt x="192758" y="0"/>
                </a:lnTo>
                <a:cubicBezTo>
                  <a:pt x="208941" y="0"/>
                  <a:pt x="221887" y="12946"/>
                  <a:pt x="221887" y="29129"/>
                </a:cubicBezTo>
                <a:lnTo>
                  <a:pt x="221887" y="383358"/>
                </a:lnTo>
                <a:cubicBezTo>
                  <a:pt x="221887" y="399181"/>
                  <a:pt x="208581" y="412127"/>
                  <a:pt x="192758" y="412127"/>
                </a:cubicBezTo>
                <a:close/>
              </a:path>
            </a:pathLst>
          </a:custGeom>
          <a:solidFill>
            <a:schemeClr val="accent2"/>
          </a:solidFill>
          <a:ln cap="flat" w="3590">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5180B3-1822-482A-A3CF-5107A78A1C6F}"/>
              </a:ext>
            </a:extLst>
          </p:cNvPr>
          <p:cNvSpPr/>
          <p:nvPr/>
        </p:nvSpPr>
        <p:spPr>
          <a:xfrm>
            <a:off x="6551321" y="2619467"/>
            <a:ext cx="401437" cy="401437"/>
          </a:xfrm>
          <a:custGeom>
            <a:avLst/>
            <a:gdLst>
              <a:gd fmla="*/ 383358 w 412486" name="connsiteX0"/>
              <a:gd fmla="*/ 412487 h 412487" name="connsiteY0"/>
              <a:gd fmla="*/ 29129 w 412486" name="connsiteX1"/>
              <a:gd fmla="*/ 412487 h 412487" name="connsiteY1"/>
              <a:gd fmla="*/ 0 w 412486" name="connsiteX2"/>
              <a:gd fmla="*/ 383358 h 412487" name="connsiteY2"/>
              <a:gd fmla="*/ 0 w 412486" name="connsiteX3"/>
              <a:gd fmla="*/ 29129 h 412487" name="connsiteY3"/>
              <a:gd fmla="*/ 29129 w 412486" name="connsiteX4"/>
              <a:gd fmla="*/ 0 h 412487" name="connsiteY4"/>
              <a:gd fmla="*/ 383358 w 412486" name="connsiteX5"/>
              <a:gd fmla="*/ 0 h 412487" name="connsiteY5"/>
              <a:gd fmla="*/ 412487 w 412486" name="connsiteX6"/>
              <a:gd fmla="*/ 29129 h 412487" name="connsiteY6"/>
              <a:gd fmla="*/ 412487 w 412486" name="connsiteX7"/>
              <a:gd fmla="*/ 383358 h 412487" name="connsiteY7"/>
              <a:gd fmla="*/ 383358 w 412486" name="connsiteX8"/>
              <a:gd fmla="*/ 412487 h 4124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2487" w="412486">
                <a:moveTo>
                  <a:pt x="383358" y="412487"/>
                </a:moveTo>
                <a:lnTo>
                  <a:pt x="29129" y="412487"/>
                </a:lnTo>
                <a:cubicBezTo>
                  <a:pt x="12946" y="412487"/>
                  <a:pt x="0" y="399541"/>
                  <a:pt x="0" y="383358"/>
                </a:cubicBezTo>
                <a:lnTo>
                  <a:pt x="0" y="29129"/>
                </a:lnTo>
                <a:cubicBezTo>
                  <a:pt x="0" y="12946"/>
                  <a:pt x="12946" y="0"/>
                  <a:pt x="29129" y="0"/>
                </a:cubicBezTo>
                <a:lnTo>
                  <a:pt x="383358" y="0"/>
                </a:lnTo>
                <a:cubicBezTo>
                  <a:pt x="399541" y="0"/>
                  <a:pt x="412487" y="12946"/>
                  <a:pt x="412487" y="29129"/>
                </a:cubicBezTo>
                <a:lnTo>
                  <a:pt x="412487" y="383358"/>
                </a:lnTo>
                <a:cubicBezTo>
                  <a:pt x="412487" y="399541"/>
                  <a:pt x="399181" y="412487"/>
                  <a:pt x="383358" y="412487"/>
                </a:cubicBezTo>
                <a:close/>
              </a:path>
            </a:pathLst>
          </a:custGeom>
          <a:solidFill>
            <a:schemeClr val="bg1"/>
          </a:solidFill>
          <a:ln cap="flat" w="3590">
            <a:noFill/>
            <a:prstDash val="solid"/>
            <a:miter/>
          </a:ln>
        </p:spPr>
        <p:txBody>
          <a:bodyPr anchor="ctr" rtlCol="0"/>
          <a:lstStyle/>
          <a:p>
            <a:endParaRPr dirty="0" lang="en-US"/>
          </a:p>
        </p:txBody>
      </p:sp>
      <p:sp>
        <p:nvSpPr>
          <p:cNvPr id="30" name="Rectangle: Rounded Corners 29">
            <a:extLst>
              <a:ext uri="{FF2B5EF4-FFF2-40B4-BE49-F238E27FC236}">
                <a16:creationId xmlns:a16="http://schemas.microsoft.com/office/drawing/2014/main" id="{D0B58CB5-D090-4A5A-AA7C-01D120C3292B}"/>
              </a:ext>
            </a:extLst>
          </p:cNvPr>
          <p:cNvSpPr/>
          <p:nvPr/>
        </p:nvSpPr>
        <p:spPr>
          <a:xfrm>
            <a:off x="4822943" y="129422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f986ae4ac1110000b327c77264cdd7c">
            <a:pPr algn="ctr"/>
            <a:r>
              <a:rPr dirty="0" lang="en-US" sz="2200"/>
              <a:t>Tableau croisé dynamique</a:t>
            </a:r>
          </a:p>
        </p:txBody>
      </p:sp>
      <p:grpSp>
        <p:nvGrpSpPr>
          <p:cNvPr id="75" name="Group 74">
            <a:extLst>
              <a:ext uri="{FF2B5EF4-FFF2-40B4-BE49-F238E27FC236}">
                <a16:creationId xmlns:a16="http://schemas.microsoft.com/office/drawing/2014/main" id="{A0F0DEAC-2D40-4BED-996E-D1AB942B340A}"/>
              </a:ext>
            </a:extLst>
          </p:cNvPr>
          <p:cNvGrpSpPr/>
          <p:nvPr/>
        </p:nvGrpSpPr>
        <p:grpSpPr>
          <a:xfrm>
            <a:off x="2666225" y="2109875"/>
            <a:ext cx="1873211" cy="1186016"/>
            <a:chOff x="2666225" y="2135275"/>
            <a:chExt cx="1873211" cy="1186016"/>
          </a:xfrm>
        </p:grpSpPr>
        <p:grpSp>
          <p:nvGrpSpPr>
            <p:cNvPr id="69" name="Group 68">
              <a:extLst>
                <a:ext uri="{FF2B5EF4-FFF2-40B4-BE49-F238E27FC236}">
                  <a16:creationId xmlns:a16="http://schemas.microsoft.com/office/drawing/2014/main" id="{F0BED32E-0C46-4066-ABB7-EACCF5DAC549}"/>
                </a:ext>
              </a:extLst>
            </p:cNvPr>
            <p:cNvGrpSpPr/>
            <p:nvPr/>
          </p:nvGrpSpPr>
          <p:grpSpPr>
            <a:xfrm>
              <a:off x="2967117" y="2135275"/>
              <a:ext cx="1362940" cy="726625"/>
              <a:chOff x="7628660" y="2438109"/>
              <a:chExt cx="3220909" cy="1717165"/>
            </a:xfrm>
          </p:grpSpPr>
          <p:sp>
            <p:nvSpPr>
              <p:cNvPr id="6" name="Freeform: Shape 5">
                <a:extLst>
                  <a:ext uri="{FF2B5EF4-FFF2-40B4-BE49-F238E27FC236}">
                    <a16:creationId xmlns:a16="http://schemas.microsoft.com/office/drawing/2014/main" id="{A240D371-AB49-4FFB-ABA3-5DD2A2186B65}"/>
                  </a:ext>
                </a:extLst>
              </p:cNvPr>
              <p:cNvSpPr/>
              <p:nvPr/>
            </p:nvSpPr>
            <p:spPr>
              <a:xfrm>
                <a:off x="9849754" y="3031919"/>
                <a:ext cx="508436" cy="508438"/>
              </a:xfrm>
              <a:custGeom>
                <a:avLst/>
                <a:gdLst>
                  <a:gd fmla="*/ 74314 w 508436" name="connsiteX0"/>
                  <a:gd fmla="*/ 74127 h 508438" name="connsiteY0"/>
                  <a:gd fmla="*/ 74310 w 508436" name="connsiteX1"/>
                  <a:gd fmla="*/ 433646 h 508438" name="connsiteY1"/>
                  <a:gd fmla="*/ 433828 w 508436" name="connsiteX2"/>
                  <a:gd fmla="*/ 433650 h 508438" name="connsiteY2"/>
                  <a:gd fmla="*/ 433832 w 508436" name="connsiteX3"/>
                  <a:gd fmla="*/ 74132 h 508438" name="connsiteY3"/>
                  <a:gd fmla="*/ 433828 w 508436" name="connsiteX4"/>
                  <a:gd fmla="*/ 74127 h 508438" name="connsiteY4"/>
                  <a:gd fmla="*/ 74314 w 508436" name="connsiteX5"/>
                  <a:gd fmla="*/ 74127 h 508438" name="connsiteY5"/>
                  <a:gd fmla="*/ 175386 w 508436" name="connsiteX6"/>
                  <a:gd fmla="*/ 331708 h 508438" name="connsiteY6"/>
                  <a:gd fmla="*/ 175431 w 508436" name="connsiteX7"/>
                  <a:gd fmla="*/ 176475 h 508438" name="connsiteY7"/>
                  <a:gd fmla="*/ 330665 w 508436" name="connsiteX8"/>
                  <a:gd fmla="*/ 176524 h 508438" name="connsiteY8"/>
                  <a:gd fmla="*/ 330665 w 508436" name="connsiteX9"/>
                  <a:gd fmla="*/ 331708 h 508438" name="connsiteY9"/>
                  <a:gd fmla="*/ 175493 w 508436" name="connsiteX10"/>
                  <a:gd fmla="*/ 331815 h 508438" name="connsiteY10"/>
                  <a:gd fmla="*/ 175386 w 508436" name="connsiteX11"/>
                  <a:gd fmla="*/ 331708 h 5084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8438" w="508436">
                    <a:moveTo>
                      <a:pt x="74314" y="74127"/>
                    </a:moveTo>
                    <a:cubicBezTo>
                      <a:pt x="-24967" y="173404"/>
                      <a:pt x="-24967" y="334365"/>
                      <a:pt x="74310" y="433646"/>
                    </a:cubicBezTo>
                    <a:cubicBezTo>
                      <a:pt x="173586" y="532927"/>
                      <a:pt x="334548" y="532931"/>
                      <a:pt x="433828" y="433650"/>
                    </a:cubicBezTo>
                    <a:cubicBezTo>
                      <a:pt x="533109" y="334374"/>
                      <a:pt x="533109" y="173412"/>
                      <a:pt x="433832" y="74132"/>
                    </a:cubicBezTo>
                    <a:cubicBezTo>
                      <a:pt x="433832" y="74132"/>
                      <a:pt x="433828" y="74127"/>
                      <a:pt x="433828" y="74127"/>
                    </a:cubicBezTo>
                    <a:cubicBezTo>
                      <a:pt x="334552" y="-25149"/>
                      <a:pt x="173590" y="-25149"/>
                      <a:pt x="74314" y="74127"/>
                    </a:cubicBezTo>
                    <a:close/>
                    <a:moveTo>
                      <a:pt x="175386" y="331708"/>
                    </a:moveTo>
                    <a:cubicBezTo>
                      <a:pt x="132534" y="288827"/>
                      <a:pt x="132554" y="219331"/>
                      <a:pt x="175431" y="176475"/>
                    </a:cubicBezTo>
                    <a:cubicBezTo>
                      <a:pt x="218313" y="133623"/>
                      <a:pt x="287812" y="133643"/>
                      <a:pt x="330665" y="176524"/>
                    </a:cubicBezTo>
                    <a:cubicBezTo>
                      <a:pt x="373501" y="219385"/>
                      <a:pt x="373501" y="288848"/>
                      <a:pt x="330665" y="331708"/>
                    </a:cubicBezTo>
                    <a:cubicBezTo>
                      <a:pt x="287845" y="374585"/>
                      <a:pt x="218370" y="374634"/>
                      <a:pt x="175493" y="331815"/>
                    </a:cubicBezTo>
                    <a:cubicBezTo>
                      <a:pt x="175456" y="331778"/>
                      <a:pt x="175423" y="331741"/>
                      <a:pt x="175386" y="331708"/>
                    </a:cubicBezTo>
                    <a:close/>
                  </a:path>
                </a:pathLst>
              </a:custGeom>
              <a:solidFill>
                <a:srgbClr val="2196F3"/>
              </a:solidFill>
              <a:ln cap="flat" w="4096">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350221DD-1C87-4018-A8E7-E60B7C33DB09}"/>
                  </a:ext>
                </a:extLst>
              </p:cNvPr>
              <p:cNvSpPr/>
              <p:nvPr/>
            </p:nvSpPr>
            <p:spPr>
              <a:xfrm>
                <a:off x="9856396" y="3182314"/>
                <a:ext cx="20255" cy="74174"/>
              </a:xfrm>
              <a:custGeom>
                <a:avLst/>
                <a:gdLst>
                  <a:gd fmla="*/ -147 w 20255" name="connsiteX0"/>
                  <a:gd fmla="*/ 73845 h 74174" name="connsiteY0"/>
                  <a:gd fmla="*/ 20108 w 20255" name="connsiteX1"/>
                  <a:gd fmla="*/ -330 h 74174" name="connsiteY1"/>
                  <a:gd fmla="*/ -147 w 20255" name="connsiteX2"/>
                  <a:gd fmla="*/ 73845 h 74174" name="connsiteY2"/>
                </a:gdLst>
                <a:ahLst/>
                <a:cxnLst>
                  <a:cxn ang="0">
                    <a:pos x="connsiteX0" y="connsiteY0"/>
                  </a:cxn>
                  <a:cxn ang="0">
                    <a:pos x="connsiteX1" y="connsiteY1"/>
                  </a:cxn>
                  <a:cxn ang="0">
                    <a:pos x="connsiteX2" y="connsiteY2"/>
                  </a:cxn>
                </a:cxnLst>
                <a:rect b="b" l="l" r="r" t="t"/>
                <a:pathLst>
                  <a:path h="74174" w="20255">
                    <a:moveTo>
                      <a:pt x="-147" y="73845"/>
                    </a:moveTo>
                    <a:cubicBezTo>
                      <a:pt x="2727" y="48222"/>
                      <a:pt x="9558" y="23198"/>
                      <a:pt x="20108" y="-330"/>
                    </a:cubicBezTo>
                    <a:cubicBezTo>
                      <a:pt x="9558" y="23198"/>
                      <a:pt x="2727" y="48222"/>
                      <a:pt x="-147" y="73845"/>
                    </a:cubicBezTo>
                    <a:close/>
                  </a:path>
                </a:pathLst>
              </a:custGeom>
              <a:noFill/>
              <a:ln cap="flat" w="4096">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9A63A15-F690-4A90-A102-E29FBF57CAF7}"/>
                  </a:ext>
                </a:extLst>
              </p:cNvPr>
              <p:cNvSpPr/>
              <p:nvPr/>
            </p:nvSpPr>
            <p:spPr>
              <a:xfrm>
                <a:off x="7628660" y="2438109"/>
                <a:ext cx="3220909" cy="1717165"/>
              </a:xfrm>
              <a:custGeom>
                <a:avLst/>
                <a:gdLst>
                  <a:gd fmla="*/ -147 w 3220909" name="connsiteX0"/>
                  <a:gd fmla="*/ 124524 h 1717165" name="connsiteY0"/>
                  <a:gd fmla="*/ -147 w 3220909" name="connsiteX1"/>
                  <a:gd fmla="*/ 1583002 h 1717165" name="connsiteY1"/>
                  <a:gd fmla="*/ 124707 w 3220909" name="connsiteX2"/>
                  <a:gd fmla="*/ 1707857 h 1717165" name="connsiteY2"/>
                  <a:gd fmla="*/ 194781 w 3220909" name="connsiteX3"/>
                  <a:gd fmla="*/ 1708143 h 1717165" name="connsiteY3"/>
                  <a:gd fmla="*/ 1708040 w 3220909" name="connsiteX4"/>
                  <a:gd fmla="*/ 1714253 h 1717165" name="connsiteY4"/>
                  <a:gd fmla="*/ 1800706 w 3220909" name="connsiteX5"/>
                  <a:gd fmla="*/ 1714622 h 1717165" name="connsiteY5"/>
                  <a:gd fmla="*/ 2343751 w 3220909" name="connsiteX6"/>
                  <a:gd fmla="*/ 1716836 h 1717165" name="connsiteY6"/>
                  <a:gd fmla="*/ 2357200 w 3220909" name="connsiteX7"/>
                  <a:gd fmla="*/ 1716098 h 1717165" name="connsiteY7"/>
                  <a:gd fmla="*/ 2370321 w 3220909" name="connsiteX8"/>
                  <a:gd fmla="*/ 1713966 h 1717165" name="connsiteY8"/>
                  <a:gd fmla="*/ 2395415 w 3220909" name="connsiteX9"/>
                  <a:gd fmla="*/ 1705765 h 1717165" name="connsiteY9"/>
                  <a:gd fmla="*/ 2412759 w 3220909" name="connsiteX10"/>
                  <a:gd fmla="*/ 1696129 h 1717165" name="connsiteY10"/>
                  <a:gd fmla="*/ 2428463 w 3220909" name="connsiteX11"/>
                  <a:gd fmla="*/ 1683829 h 1717165" name="connsiteY11"/>
                  <a:gd fmla="*/ 2433260 w 3220909" name="connsiteX12"/>
                  <a:gd fmla="*/ 1679113 h 1717165" name="connsiteY12"/>
                  <a:gd fmla="*/ 2437853 w 3220909" name="connsiteX13"/>
                  <a:gd fmla="*/ 1674193 h 1717165" name="connsiteY13"/>
                  <a:gd fmla="*/ 2437853 w 3220909" name="connsiteX14"/>
                  <a:gd fmla="*/ 1674193 h 1717165" name="connsiteY14"/>
                  <a:gd fmla="*/ 2745375 w 3220909" name="connsiteX15"/>
                  <a:gd fmla="*/ 1378110 h 1717165" name="connsiteY15"/>
                  <a:gd fmla="*/ 2815081 w 3220909" name="connsiteX16"/>
                  <a:gd fmla="*/ 1311193 h 1717165" name="connsiteY16"/>
                  <a:gd fmla="*/ 3102881 w 3220909" name="connsiteX17"/>
                  <a:gd fmla="*/ 1033931 h 1717165" name="connsiteY17"/>
                  <a:gd fmla="*/ 3190012 w 3220909" name="connsiteX18"/>
                  <a:gd fmla="*/ 950079 h 1717165" name="connsiteY18"/>
                  <a:gd fmla="*/ 3192555 w 3220909" name="connsiteX19"/>
                  <a:gd fmla="*/ 788978 h 1717165" name="connsiteY19"/>
                  <a:gd fmla="*/ 2455730 w 3220909" name="connsiteX20"/>
                  <a:gd fmla="*/ 54450 h 1717165" name="connsiteY20"/>
                  <a:gd fmla="*/ 2359086 w 3220909" name="connsiteX21"/>
                  <a:gd fmla="*/ 8691 h 1717165" name="connsiteY21"/>
                  <a:gd fmla="*/ 200727 w 3220909" name="connsiteX22"/>
                  <a:gd fmla="*/ -43 h 1717165" name="connsiteY22"/>
                  <a:gd fmla="*/ 124707 w 3220909" name="connsiteX23"/>
                  <a:gd fmla="*/ -330 h 1717165" name="connsiteY23"/>
                  <a:gd fmla="*/ -147 w 3220909" name="connsiteX24"/>
                  <a:gd fmla="*/ 124442 h 1717165" name="connsiteY24"/>
                  <a:gd fmla="*/ -147 w 3220909" name="connsiteX25"/>
                  <a:gd fmla="*/ 124524 h 1717165" name="connsiteY25"/>
                  <a:gd fmla="*/ 2295408 w 3220909" name="connsiteX26"/>
                  <a:gd fmla="*/ 1027452 h 1717165" name="connsiteY26"/>
                  <a:gd fmla="*/ 2295404 w 3220909" name="connsiteX27"/>
                  <a:gd fmla="*/ 667933 h 1717165" name="connsiteY27"/>
                  <a:gd fmla="*/ 2654923 w 3220909" name="connsiteX28"/>
                  <a:gd fmla="*/ 667929 h 1717165" name="connsiteY28"/>
                  <a:gd fmla="*/ 2654927 w 3220909" name="connsiteX29"/>
                  <a:gd fmla="*/ 1027448 h 1717165" name="connsiteY29"/>
                  <a:gd fmla="*/ 2654923 w 3220909" name="connsiteX30"/>
                  <a:gd fmla="*/ 1027452 h 1717165" name="connsiteY30"/>
                  <a:gd fmla="*/ 2295408 w 3220909" name="connsiteX31"/>
                  <a:gd fmla="*/ 1027452 h 171716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1717165" w="3220909">
                    <a:moveTo>
                      <a:pt x="-147" y="124524"/>
                    </a:moveTo>
                    <a:lnTo>
                      <a:pt x="-147" y="1583002"/>
                    </a:lnTo>
                    <a:cubicBezTo>
                      <a:pt x="-147" y="1651957"/>
                      <a:pt x="55752" y="1707857"/>
                      <a:pt x="124707" y="1707857"/>
                    </a:cubicBezTo>
                    <a:lnTo>
                      <a:pt x="194781" y="1708143"/>
                    </a:lnTo>
                    <a:lnTo>
                      <a:pt x="1708040" y="1714253"/>
                    </a:lnTo>
                    <a:lnTo>
                      <a:pt x="1800706" y="1714622"/>
                    </a:lnTo>
                    <a:lnTo>
                      <a:pt x="2343751" y="1716836"/>
                    </a:lnTo>
                    <a:cubicBezTo>
                      <a:pt x="2348245" y="1716836"/>
                      <a:pt x="2352735" y="1716590"/>
                      <a:pt x="2357200" y="1716098"/>
                    </a:cubicBezTo>
                    <a:cubicBezTo>
                      <a:pt x="2361608" y="1715618"/>
                      <a:pt x="2365987" y="1714905"/>
                      <a:pt x="2370321" y="1713966"/>
                    </a:cubicBezTo>
                    <a:cubicBezTo>
                      <a:pt x="2378956" y="1712137"/>
                      <a:pt x="2387366" y="1709386"/>
                      <a:pt x="2395415" y="1705765"/>
                    </a:cubicBezTo>
                    <a:cubicBezTo>
                      <a:pt x="2401450" y="1703030"/>
                      <a:pt x="2407252" y="1699808"/>
                      <a:pt x="2412759" y="1696129"/>
                    </a:cubicBezTo>
                    <a:cubicBezTo>
                      <a:pt x="2418311" y="1692452"/>
                      <a:pt x="2423563" y="1688339"/>
                      <a:pt x="2428463" y="1683829"/>
                    </a:cubicBezTo>
                    <a:cubicBezTo>
                      <a:pt x="2430103" y="1682311"/>
                      <a:pt x="2431702" y="1680753"/>
                      <a:pt x="2433260" y="1679113"/>
                    </a:cubicBezTo>
                    <a:cubicBezTo>
                      <a:pt x="2434819" y="1677473"/>
                      <a:pt x="2436336" y="1675874"/>
                      <a:pt x="2437853" y="1674193"/>
                    </a:cubicBezTo>
                    <a:lnTo>
                      <a:pt x="2437853" y="1674193"/>
                    </a:lnTo>
                    <a:lnTo>
                      <a:pt x="2745375" y="1378110"/>
                    </a:lnTo>
                    <a:lnTo>
                      <a:pt x="2815081" y="1311193"/>
                    </a:lnTo>
                    <a:lnTo>
                      <a:pt x="3102881" y="1033931"/>
                    </a:lnTo>
                    <a:lnTo>
                      <a:pt x="3190012" y="950079"/>
                    </a:lnTo>
                    <a:cubicBezTo>
                      <a:pt x="3230031" y="904185"/>
                      <a:pt x="3231106" y="836116"/>
                      <a:pt x="3192555" y="788978"/>
                    </a:cubicBezTo>
                    <a:lnTo>
                      <a:pt x="2455730" y="54450"/>
                    </a:lnTo>
                    <a:cubicBezTo>
                      <a:pt x="2432014" y="25465"/>
                      <a:pt x="2396534" y="8666"/>
                      <a:pt x="2359086" y="8691"/>
                    </a:cubicBezTo>
                    <a:lnTo>
                      <a:pt x="200727" y="-43"/>
                    </a:lnTo>
                    <a:lnTo>
                      <a:pt x="124707" y="-330"/>
                    </a:lnTo>
                    <a:cubicBezTo>
                      <a:pt x="55773" y="-354"/>
                      <a:pt x="-123" y="55508"/>
                      <a:pt x="-147" y="124442"/>
                    </a:cubicBezTo>
                    <a:cubicBezTo>
                      <a:pt x="-147" y="124471"/>
                      <a:pt x="-147" y="124496"/>
                      <a:pt x="-147" y="124524"/>
                    </a:cubicBezTo>
                    <a:close/>
                    <a:moveTo>
                      <a:pt x="2295408" y="1027452"/>
                    </a:moveTo>
                    <a:cubicBezTo>
                      <a:pt x="2196127" y="928176"/>
                      <a:pt x="2196127" y="767214"/>
                      <a:pt x="2295404" y="667933"/>
                    </a:cubicBezTo>
                    <a:cubicBezTo>
                      <a:pt x="2394681" y="568653"/>
                      <a:pt x="2555642" y="568649"/>
                      <a:pt x="2654923" y="667929"/>
                    </a:cubicBezTo>
                    <a:cubicBezTo>
                      <a:pt x="2754204" y="767206"/>
                      <a:pt x="2754204" y="928167"/>
                      <a:pt x="2654927" y="1027448"/>
                    </a:cubicBezTo>
                    <a:cubicBezTo>
                      <a:pt x="2654927" y="1027448"/>
                      <a:pt x="2654923" y="1027452"/>
                      <a:pt x="2654923" y="1027452"/>
                    </a:cubicBezTo>
                    <a:cubicBezTo>
                      <a:pt x="2555646" y="1126729"/>
                      <a:pt x="2394685" y="1126729"/>
                      <a:pt x="2295408" y="1027452"/>
                    </a:cubicBezTo>
                    <a:close/>
                  </a:path>
                </a:pathLst>
              </a:custGeom>
              <a:solidFill>
                <a:srgbClr val="093371"/>
              </a:solidFill>
              <a:ln cap="flat" w="4096">
                <a:noFill/>
                <a:prstDash val="solid"/>
                <a:miter/>
              </a:ln>
            </p:spPr>
            <p:txBody>
              <a:bodyPr anchor="ctr" rtlCol="0"/>
              <a:lstStyle/>
              <a:p>
                <a:endParaRPr dirty="0" lang="en-US"/>
              </a:p>
            </p:txBody>
          </p:sp>
          <p:pic>
            <p:nvPicPr>
              <p:cNvPr id="68" name="Graphic 67">
                <a:extLst>
                  <a:ext uri="{FF2B5EF4-FFF2-40B4-BE49-F238E27FC236}">
                    <a16:creationId xmlns:a16="http://schemas.microsoft.com/office/drawing/2014/main" id="{BC1FED86-4B60-480B-8E1A-304C08AD0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813" y="2681888"/>
                <a:ext cx="756607" cy="1184874"/>
              </a:xfrm>
              <a:prstGeom prst="rect">
                <a:avLst/>
              </a:prstGeom>
            </p:spPr>
          </p:pic>
        </p:grpSp>
        <p:sp>
          <p:nvSpPr>
            <p:cNvPr id="70" name="TextBox 69">
              <a:extLst>
                <a:ext uri="{FF2B5EF4-FFF2-40B4-BE49-F238E27FC236}">
                  <a16:creationId xmlns:a16="http://schemas.microsoft.com/office/drawing/2014/main" id="{5E3CC41C-D8E4-486D-813F-FBA309CE5A36}"/>
                </a:ext>
              </a:extLst>
            </p:cNvPr>
            <p:cNvSpPr txBox="1"/>
            <p:nvPr/>
          </p:nvSpPr>
          <p:spPr>
            <a:xfrm>
              <a:off x="2666225" y="2859626"/>
              <a:ext cx="1873211" cy="461665"/>
            </a:xfrm>
            <a:prstGeom prst="rect">
              <a:avLst/>
            </a:prstGeom>
            <a:noFill/>
          </p:spPr>
          <p:txBody>
            <a:bodyPr rtlCol="0" wrap="square">
              <a:spAutoFit/>
            </a:bodyPr>
            <a:lstStyle/>
            <a:p txid="fca36278eb3d807e9f5f2638d689c8a1">
              <a:pPr algn="ctr">
                <a:buClr>
                  <a:srgbClr val="008CCF"/>
                </a:buClr>
              </a:pPr>
              <a:r>
                <a:rPr dirty="0" lang="en-US" sz="2400"/>
                <a:t>Indicateurs</a:t>
              </a:r>
            </a:p>
          </p:txBody>
        </p:sp>
      </p:grpSp>
      <p:grpSp>
        <p:nvGrpSpPr>
          <p:cNvPr id="76" name="Group 75">
            <a:extLst>
              <a:ext uri="{FF2B5EF4-FFF2-40B4-BE49-F238E27FC236}">
                <a16:creationId xmlns:a16="http://schemas.microsoft.com/office/drawing/2014/main" id="{6072AC70-8208-42F5-9D2F-875E6AF57C13}"/>
              </a:ext>
            </a:extLst>
          </p:cNvPr>
          <p:cNvGrpSpPr/>
          <p:nvPr/>
        </p:nvGrpSpPr>
        <p:grpSpPr>
          <a:xfrm>
            <a:off x="2666225" y="4073410"/>
            <a:ext cx="1873211" cy="1576554"/>
            <a:chOff x="2720996" y="4098810"/>
            <a:chExt cx="1873211" cy="1576554"/>
          </a:xfrm>
        </p:grpSpPr>
        <p:pic>
          <p:nvPicPr>
            <p:cNvPr id="33" name="Graphic 32">
              <a:extLst>
                <a:ext uri="{FF2B5EF4-FFF2-40B4-BE49-F238E27FC236}">
                  <a16:creationId xmlns:a16="http://schemas.microsoft.com/office/drawing/2014/main" id="{9689A4ED-F0C1-4A28-8366-41615F221F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68032" y="4098810"/>
              <a:ext cx="1379139" cy="735190"/>
            </a:xfrm>
            <a:prstGeom prst="rect">
              <a:avLst/>
            </a:prstGeom>
          </p:spPr>
        </p:pic>
        <p:sp>
          <p:nvSpPr>
            <p:cNvPr id="71" name="TextBox 70">
              <a:extLst>
                <a:ext uri="{FF2B5EF4-FFF2-40B4-BE49-F238E27FC236}">
                  <a16:creationId xmlns:a16="http://schemas.microsoft.com/office/drawing/2014/main" id="{6CBDAE1D-EC64-41D1-9364-02150CE30299}"/>
                </a:ext>
              </a:extLst>
            </p:cNvPr>
            <p:cNvSpPr txBox="1"/>
            <p:nvPr/>
          </p:nvSpPr>
          <p:spPr>
            <a:xfrm>
              <a:off x="2720996" y="4844367"/>
              <a:ext cx="1873211" cy="830997"/>
            </a:xfrm>
            <a:prstGeom prst="rect">
              <a:avLst/>
            </a:prstGeom>
            <a:noFill/>
          </p:spPr>
          <p:txBody>
            <a:bodyPr rtlCol="0" wrap="square">
              <a:spAutoFit/>
            </a:bodyPr>
            <a:lstStyle/>
            <a:p txid="5acf269c057eb489e1f52dcb0672ab2c">
              <a:pPr algn="ctr">
                <a:buClr>
                  <a:srgbClr val="008CCF"/>
                </a:buClr>
              </a:pPr>
              <a:r>
                <a:rPr dirty="0" lang="en-US" sz="2400"/>
                <a:t>Éléments de données</a:t>
              </a:r>
            </a:p>
          </p:txBody>
        </p:sp>
      </p:grpSp>
      <p:grpSp>
        <p:nvGrpSpPr>
          <p:cNvPr id="77" name="Group 76">
            <a:extLst>
              <a:ext uri="{FF2B5EF4-FFF2-40B4-BE49-F238E27FC236}">
                <a16:creationId xmlns:a16="http://schemas.microsoft.com/office/drawing/2014/main" id="{605302AB-8B5C-48E8-9C96-03B506A4B00D}"/>
              </a:ext>
            </a:extLst>
          </p:cNvPr>
          <p:cNvGrpSpPr/>
          <p:nvPr/>
        </p:nvGrpSpPr>
        <p:grpSpPr>
          <a:xfrm>
            <a:off x="7587905" y="1875023"/>
            <a:ext cx="2089495" cy="1894625"/>
            <a:chOff x="7587905" y="1875023"/>
            <a:chExt cx="2089495" cy="1894625"/>
          </a:xfrm>
        </p:grpSpPr>
        <p:pic>
          <p:nvPicPr>
            <p:cNvPr id="34" name="Graphic 33">
              <a:extLst>
                <a:ext uri="{FF2B5EF4-FFF2-40B4-BE49-F238E27FC236}">
                  <a16:creationId xmlns:a16="http://schemas.microsoft.com/office/drawing/2014/main" id="{DFC9F835-BABC-4A34-BA1F-68B2584D1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51182" y="1875023"/>
              <a:ext cx="1362940" cy="1362940"/>
            </a:xfrm>
            <a:prstGeom prst="rect">
              <a:avLst/>
            </a:prstGeom>
          </p:spPr>
        </p:pic>
        <p:sp>
          <p:nvSpPr>
            <p:cNvPr id="72" name="TextBox 71">
              <a:extLst>
                <a:ext uri="{FF2B5EF4-FFF2-40B4-BE49-F238E27FC236}">
                  <a16:creationId xmlns:a16="http://schemas.microsoft.com/office/drawing/2014/main" id="{BC4FA2A1-F098-4C37-98B7-87020AD5967D}"/>
                </a:ext>
              </a:extLst>
            </p:cNvPr>
            <p:cNvSpPr txBox="1"/>
            <p:nvPr/>
          </p:nvSpPr>
          <p:spPr>
            <a:xfrm>
              <a:off x="7587905" y="2938651"/>
              <a:ext cx="2089495" cy="830997"/>
            </a:xfrm>
            <a:prstGeom prst="rect">
              <a:avLst/>
            </a:prstGeom>
            <a:noFill/>
          </p:spPr>
          <p:txBody>
            <a:bodyPr rtlCol="0" wrap="square">
              <a:spAutoFit/>
            </a:bodyPr>
            <a:lstStyle/>
            <a:p txid="2758682128d1b850deb315df1b9277d5">
              <a:pPr algn="ctr">
                <a:buClr>
                  <a:srgbClr val="008CCF"/>
                </a:buClr>
              </a:pPr>
              <a:r>
                <a:rPr dirty="0" err="1" lang="en-US" sz="2400"/>
                <a:t>Unités d'organisation</a:t>
              </a:r>
              <a:r>
                <a:rPr dirty="0" lang="en-US" sz="2400"/>
              </a:r>
            </a:p>
          </p:txBody>
        </p:sp>
      </p:grpSp>
      <p:grpSp>
        <p:nvGrpSpPr>
          <p:cNvPr id="78" name="Group 77">
            <a:extLst>
              <a:ext uri="{FF2B5EF4-FFF2-40B4-BE49-F238E27FC236}">
                <a16:creationId xmlns:a16="http://schemas.microsoft.com/office/drawing/2014/main" id="{3BB548AE-4624-4B8A-B685-95F4A346619F}"/>
              </a:ext>
            </a:extLst>
          </p:cNvPr>
          <p:cNvGrpSpPr/>
          <p:nvPr/>
        </p:nvGrpSpPr>
        <p:grpSpPr>
          <a:xfrm>
            <a:off x="7587905" y="3711354"/>
            <a:ext cx="2089495" cy="1674484"/>
            <a:chOff x="7538858" y="3711354"/>
            <a:chExt cx="2089495" cy="1674484"/>
          </a:xfrm>
        </p:grpSpPr>
        <p:pic>
          <p:nvPicPr>
            <p:cNvPr id="35" name="Graphic 34">
              <a:extLst>
                <a:ext uri="{FF2B5EF4-FFF2-40B4-BE49-F238E27FC236}">
                  <a16:creationId xmlns:a16="http://schemas.microsoft.com/office/drawing/2014/main" id="{17A56B2A-95BF-459E-9DF2-77C5CE1605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802229" y="3711354"/>
              <a:ext cx="1562752" cy="1562752"/>
            </a:xfrm>
            <a:prstGeom prst="rect">
              <a:avLst/>
            </a:prstGeom>
          </p:spPr>
        </p:pic>
        <p:sp>
          <p:nvSpPr>
            <p:cNvPr id="73" name="TextBox 72">
              <a:extLst>
                <a:ext uri="{FF2B5EF4-FFF2-40B4-BE49-F238E27FC236}">
                  <a16:creationId xmlns:a16="http://schemas.microsoft.com/office/drawing/2014/main" id="{275B5EB4-6AF9-4CEB-9C72-30ED2493812D}"/>
                </a:ext>
              </a:extLst>
            </p:cNvPr>
            <p:cNvSpPr txBox="1"/>
            <p:nvPr/>
          </p:nvSpPr>
          <p:spPr>
            <a:xfrm>
              <a:off x="7538858" y="4924173"/>
              <a:ext cx="2089495" cy="461665"/>
            </a:xfrm>
            <a:prstGeom prst="rect">
              <a:avLst/>
            </a:prstGeom>
            <a:noFill/>
          </p:spPr>
          <p:txBody>
            <a:bodyPr rtlCol="0" wrap="square">
              <a:spAutoFit/>
            </a:bodyPr>
            <a:lstStyle/>
            <a:p txid="0763f40cab1c21ea87df487b614078aa">
              <a:pPr algn="ctr">
                <a:buClr>
                  <a:srgbClr val="008CCF"/>
                </a:buClr>
              </a:pPr>
              <a:r>
                <a:rPr dirty="0" lang="en-US" sz="2400"/>
                <a:t>Périodes</a:t>
              </a:r>
            </a:p>
          </p:txBody>
        </p:sp>
      </p:grpSp>
      <p:pic>
        <p:nvPicPr>
          <p:cNvPr descr="Arrow: Slight curve with solid fill" id="86" name="Graphic 85">
            <a:extLst>
              <a:ext uri="{FF2B5EF4-FFF2-40B4-BE49-F238E27FC236}">
                <a16:creationId xmlns:a16="http://schemas.microsoft.com/office/drawing/2014/main" id="{8E8E2668-9349-4986-B456-798D06A1C2D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59030" y="2985057"/>
            <a:ext cx="914400" cy="914400"/>
          </a:xfrm>
          <a:prstGeom prst="rect">
            <a:avLst/>
          </a:prstGeom>
        </p:spPr>
      </p:pic>
      <p:pic>
        <p:nvPicPr>
          <p:cNvPr descr="Arrow: Slight curve with solid fill" id="87" name="Graphic 86">
            <a:extLst>
              <a:ext uri="{FF2B5EF4-FFF2-40B4-BE49-F238E27FC236}">
                <a16:creationId xmlns:a16="http://schemas.microsoft.com/office/drawing/2014/main" id="{CB338A84-5508-4A2E-973D-8A28A6A60F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7172500" y="1943248"/>
            <a:ext cx="914400" cy="914400"/>
          </a:xfrm>
          <a:prstGeom prst="rect">
            <a:avLst/>
          </a:prstGeom>
        </p:spPr>
      </p:pic>
      <p:sp>
        <p:nvSpPr>
          <p:cNvPr id="88" name="Rectangle 87">
            <a:extLst>
              <a:ext uri="{FF2B5EF4-FFF2-40B4-BE49-F238E27FC236}">
                <a16:creationId xmlns:a16="http://schemas.microsoft.com/office/drawing/2014/main" id="{663B3E85-DEBB-4DA6-B132-3791ABD7BB9A}"/>
              </a:ext>
            </a:extLst>
          </p:cNvPr>
          <p:cNvSpPr/>
          <p:nvPr/>
        </p:nvSpPr>
        <p:spPr>
          <a:xfrm>
            <a:off x="5388214" y="2251131"/>
            <a:ext cx="1636207" cy="2743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9" name="Rectangle 88">
            <a:extLst>
              <a:ext uri="{FF2B5EF4-FFF2-40B4-BE49-F238E27FC236}">
                <a16:creationId xmlns:a16="http://schemas.microsoft.com/office/drawing/2014/main" id="{FB930CEA-5164-4CDD-859D-98236330ABEC}"/>
              </a:ext>
            </a:extLst>
          </p:cNvPr>
          <p:cNvSpPr/>
          <p:nvPr/>
        </p:nvSpPr>
        <p:spPr>
          <a:xfrm>
            <a:off x="5170095" y="2587670"/>
            <a:ext cx="301608" cy="200338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358443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4017" p14:dur="1049" spd="slow">
        <p159:morph option="byObject"/>
      </p:transition>
    </mc:Choice>
    <mc:Fallback xmlns="">
      <p:transition advTm="1401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2" presetSubtype="2">
                                  <p:stCondLst>
                                    <p:cond delay="0"/>
                                  </p:stCondLst>
                                  <p:childTnLst>
                                    <p:set>
                                      <p:cBhvr>
                                        <p:cTn dur="1" fill="hold" id="6">
                                          <p:stCondLst>
                                            <p:cond delay="0"/>
                                          </p:stCondLst>
                                        </p:cTn>
                                        <p:tgtEl>
                                          <p:spTgt spid="75"/>
                                        </p:tgtEl>
                                        <p:attrNameLst>
                                          <p:attrName>style.visibility</p:attrName>
                                        </p:attrNameLst>
                                      </p:cBhvr>
                                      <p:to>
                                        <p:strVal val="visible"/>
                                      </p:to>
                                    </p:set>
                                    <p:anim calcmode="lin" valueType="num">
                                      <p:cBhvr additive="base">
                                        <p:cTn dur="500" id="7"/>
                                        <p:tgtEl>
                                          <p:spTgt spid="75"/>
                                        </p:tgtEl>
                                        <p:attrNameLst>
                                          <p:attrName>ppt_x</p:attrName>
                                        </p:attrNameLst>
                                      </p:cBhvr>
                                      <p:tavLst>
                                        <p:tav tm="0">
                                          <p:val>
                                            <p:strVal val="#ppt_x+#ppt_w*1.125000"/>
                                          </p:val>
                                        </p:tav>
                                        <p:tav tm="100000">
                                          <p:val>
                                            <p:strVal val="#ppt_x"/>
                                          </p:val>
                                        </p:tav>
                                      </p:tavLst>
                                    </p:anim>
                                    <p:animEffect filter="wipe(left)" transition="in">
                                      <p:cBhvr>
                                        <p:cTn dur="500" id="8"/>
                                        <p:tgtEl>
                                          <p:spTgt spid="7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2" presetSubtype="2">
                                  <p:stCondLst>
                                    <p:cond delay="0"/>
                                  </p:stCondLst>
                                  <p:childTnLst>
                                    <p:set>
                                      <p:cBhvr>
                                        <p:cTn dur="1" fill="hold" id="12">
                                          <p:stCondLst>
                                            <p:cond delay="0"/>
                                          </p:stCondLst>
                                        </p:cTn>
                                        <p:tgtEl>
                                          <p:spTgt spid="76"/>
                                        </p:tgtEl>
                                        <p:attrNameLst>
                                          <p:attrName>style.visibility</p:attrName>
                                        </p:attrNameLst>
                                      </p:cBhvr>
                                      <p:to>
                                        <p:strVal val="visible"/>
                                      </p:to>
                                    </p:set>
                                    <p:anim calcmode="lin" valueType="num">
                                      <p:cBhvr additive="base">
                                        <p:cTn dur="500" id="13"/>
                                        <p:tgtEl>
                                          <p:spTgt spid="76"/>
                                        </p:tgtEl>
                                        <p:attrNameLst>
                                          <p:attrName>ppt_x</p:attrName>
                                        </p:attrNameLst>
                                      </p:cBhvr>
                                      <p:tavLst>
                                        <p:tav tm="0">
                                          <p:val>
                                            <p:strVal val="#ppt_x+#ppt_w*1.125000"/>
                                          </p:val>
                                        </p:tav>
                                        <p:tav tm="100000">
                                          <p:val>
                                            <p:strVal val="#ppt_x"/>
                                          </p:val>
                                        </p:tav>
                                      </p:tavLst>
                                    </p:anim>
                                    <p:animEffect filter="wipe(left)" transition="in">
                                      <p:cBhvr>
                                        <p:cTn dur="500" id="14"/>
                                        <p:tgtEl>
                                          <p:spTgt spid="76"/>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12" presetSubtype="8">
                                  <p:stCondLst>
                                    <p:cond delay="0"/>
                                  </p:stCondLst>
                                  <p:childTnLst>
                                    <p:set>
                                      <p:cBhvr>
                                        <p:cTn dur="1" fill="hold" id="18">
                                          <p:stCondLst>
                                            <p:cond delay="0"/>
                                          </p:stCondLst>
                                        </p:cTn>
                                        <p:tgtEl>
                                          <p:spTgt spid="77"/>
                                        </p:tgtEl>
                                        <p:attrNameLst>
                                          <p:attrName>style.visibility</p:attrName>
                                        </p:attrNameLst>
                                      </p:cBhvr>
                                      <p:to>
                                        <p:strVal val="visible"/>
                                      </p:to>
                                    </p:set>
                                    <p:anim calcmode="lin" valueType="num">
                                      <p:cBhvr additive="base">
                                        <p:cTn dur="500" id="19"/>
                                        <p:tgtEl>
                                          <p:spTgt spid="77"/>
                                        </p:tgtEl>
                                        <p:attrNameLst>
                                          <p:attrName>ppt_x</p:attrName>
                                        </p:attrNameLst>
                                      </p:cBhvr>
                                      <p:tavLst>
                                        <p:tav tm="0">
                                          <p:val>
                                            <p:strVal val="#ppt_x-#ppt_w*1.125000"/>
                                          </p:val>
                                        </p:tav>
                                        <p:tav tm="100000">
                                          <p:val>
                                            <p:strVal val="#ppt_x"/>
                                          </p:val>
                                        </p:tav>
                                      </p:tavLst>
                                    </p:anim>
                                    <p:animEffect filter="wipe(right)" transition="in">
                                      <p:cBhvr>
                                        <p:cTn dur="500" id="20"/>
                                        <p:tgtEl>
                                          <p:spTgt spid="7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12" presetSubtype="8">
                                  <p:stCondLst>
                                    <p:cond delay="0"/>
                                  </p:stCondLst>
                                  <p:childTnLst>
                                    <p:set>
                                      <p:cBhvr>
                                        <p:cTn dur="1" fill="hold" id="24">
                                          <p:stCondLst>
                                            <p:cond delay="0"/>
                                          </p:stCondLst>
                                        </p:cTn>
                                        <p:tgtEl>
                                          <p:spTgt spid="78"/>
                                        </p:tgtEl>
                                        <p:attrNameLst>
                                          <p:attrName>style.visibility</p:attrName>
                                        </p:attrNameLst>
                                      </p:cBhvr>
                                      <p:to>
                                        <p:strVal val="visible"/>
                                      </p:to>
                                    </p:set>
                                    <p:anim calcmode="lin" valueType="num">
                                      <p:cBhvr additive="base">
                                        <p:cTn dur="500" id="25"/>
                                        <p:tgtEl>
                                          <p:spTgt spid="78"/>
                                        </p:tgtEl>
                                        <p:attrNameLst>
                                          <p:attrName>ppt_x</p:attrName>
                                        </p:attrNameLst>
                                      </p:cBhvr>
                                      <p:tavLst>
                                        <p:tav tm="0">
                                          <p:val>
                                            <p:strVal val="#ppt_x-#ppt_w*1.125000"/>
                                          </p:val>
                                        </p:tav>
                                        <p:tav tm="100000">
                                          <p:val>
                                            <p:strVal val="#ppt_x"/>
                                          </p:val>
                                        </p:tav>
                                      </p:tavLst>
                                    </p:anim>
                                    <p:animEffect filter="wipe(right)" transition="in">
                                      <p:cBhvr>
                                        <p:cTn dur="500" id="26"/>
                                        <p:tgtEl>
                                          <p:spTgt spid="78"/>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9"/>
                                        </p:tgtEl>
                                        <p:attrNameLst>
                                          <p:attrName>style.visibility</p:attrName>
                                        </p:attrNameLst>
                                      </p:cBhvr>
                                      <p:to>
                                        <p:strVal val="visible"/>
                                      </p:to>
                                    </p:set>
                                    <p:animEffect filter="fade" transition="in">
                                      <p:cBhvr>
                                        <p:cTn dur="500" id="31"/>
                                        <p:tgtEl>
                                          <p:spTgt spid="89"/>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88"/>
                                        </p:tgtEl>
                                        <p:attrNameLst>
                                          <p:attrName>style.visibility</p:attrName>
                                        </p:attrNameLst>
                                      </p:cBhvr>
                                      <p:to>
                                        <p:strVal val="visible"/>
                                      </p:to>
                                    </p:set>
                                    <p:animEffect filter="fade" transition="in">
                                      <p:cBhvr>
                                        <p:cTn dur="500" id="34"/>
                                        <p:tgtEl>
                                          <p:spTgt spid="88"/>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22" presetSubtype="8">
                                  <p:stCondLst>
                                    <p:cond delay="0"/>
                                  </p:stCondLst>
                                  <p:childTnLst>
                                    <p:set>
                                      <p:cBhvr>
                                        <p:cTn dur="1" fill="hold" id="38">
                                          <p:stCondLst>
                                            <p:cond delay="0"/>
                                          </p:stCondLst>
                                        </p:cTn>
                                        <p:tgtEl>
                                          <p:spTgt spid="86"/>
                                        </p:tgtEl>
                                        <p:attrNameLst>
                                          <p:attrName>style.visibility</p:attrName>
                                        </p:attrNameLst>
                                      </p:cBhvr>
                                      <p:to>
                                        <p:strVal val="visible"/>
                                      </p:to>
                                    </p:set>
                                    <p:animEffect filter="wipe(left)" transition="in">
                                      <p:cBhvr>
                                        <p:cTn dur="500" id="39"/>
                                        <p:tgtEl>
                                          <p:spTgt spid="86"/>
                                        </p:tgtEl>
                                      </p:cBhvr>
                                    </p:animEffect>
                                  </p:childTnLst>
                                </p:cTn>
                              </p:par>
                              <p:par>
                                <p:cTn fill="hold" id="40" nodeType="withEffect" presetClass="entr" presetID="22" presetSubtype="2">
                                  <p:stCondLst>
                                    <p:cond delay="0"/>
                                  </p:stCondLst>
                                  <p:childTnLst>
                                    <p:set>
                                      <p:cBhvr>
                                        <p:cTn dur="1" fill="hold" id="41">
                                          <p:stCondLst>
                                            <p:cond delay="0"/>
                                          </p:stCondLst>
                                        </p:cTn>
                                        <p:tgtEl>
                                          <p:spTgt spid="87"/>
                                        </p:tgtEl>
                                        <p:attrNameLst>
                                          <p:attrName>style.visibility</p:attrName>
                                        </p:attrNameLst>
                                      </p:cBhvr>
                                      <p:to>
                                        <p:strVal val="visible"/>
                                      </p:to>
                                    </p:set>
                                    <p:animEffect filter="wipe(right)" transition="in">
                                      <p:cBhvr>
                                        <p:cTn dur="500" id="42"/>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8"/>
      <p:bldP animBg="1" grpId="0" spid="89"/>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0CF92BB2-F707-4DB4-8277-D390B7C15C45}"/>
  <p:tag name="ISPRING_ULTRA_SCORM_COURCE_TITLE" val="2.1.1 Orientation to Pivot tables - Data dimension and period"/>
  <p:tag name="ISPRING_OUTPUT_FOLDER" val="[[&quot;\uFFFD\u007F\uFFFD\uFFFD{6BE92DC9-446C-4AE2-8C04-F8B8C6EF443B}&quot;,&quot;C:\\Users\\alita\\Documents\\0. Clientes LOCAL\\DHIS2\\Fundamentals\\2.0\\Data Analysis\\Production&quot;]]"/>
  <p:tag name="ISPRING_PRESENTATION_TITLE" val="2.1.1 Orientation to Pivot tables - Data dimension and period"/>
  <p:tag name="ISPRING_SCREEN_RECS_UPDATED" val="C:\Users\alita\Documents\0. Clientes LOCAL\DHIS2\Fundamentals\2.0\Data Analysis\Production\2. Pivot tables\2.1.1 Orientation to PT_data dimension and period_3\"/>
  <p:tag name="ISPRING_RESOURCE_FOLDER" val="C:\Users\alita\Documents\0. Clientes LOCAL\DHIS2\Fundamentals\2.0\Data Analysis\Production\2. Pivot tables\2.1.1 Orientation to PT_data dimension and period_3\"/>
  <p:tag name="ISPRING_RESOURCE_FOLDER_STATIC" val="C:\Users\alita\Documents\0. Clientes LOCAL\DHIS2\Fundamentals\2.0\Data Analysis\Production\2. Pivot tables\2.1.1 Orientation to PT_data dimension and period_3\"/>
  <p:tag name="ISPRING_PRESENTATION_PATH" val="C:\Users\alita\Documents\0. Clientes LOCAL\DHIS2\Fundamentals\2.0\Data Analysis\Production\2. Pivot tables\2.1.1 Orientation to PT_data dimension and period.pptx"/>
  <p:tag name="FLASHSPRING_ZOOM_TAG" val="72"/>
  <p:tag name="ISPRING_PRESENTATION_INFO_2" val="&lt;?xml version=&quot;1.0&quot; encoding=&quot;UTF-8&quot; standalone=&quot;no&quot; ?&gt;&#10;&lt;presentation2&gt;&#10;&#10;  &lt;slides&gt;&#10;    &lt;slide id=&quot;{02DE6797-7AD6-4EF0-9E18-862FE311DD57}&quot; pptId=&quot;299&quot;/&gt;&#10;    &lt;slide id=&quot;{E812380B-B234-4788-8D0C-100D80BBDCD1}&quot; pptId=&quot;275&quot;/&gt;&#10;    &lt;slide id=&quot;{BB564443-8DA1-4558-9217-7E34373499DC}&quot; pptId=&quot;282&quot;/&gt;&#10;    &lt;slide id=&quot;{38ADE28A-1386-4B7E-A835-86F9185A6FF3}&quot; pptId=&quot;298&quot;/&gt;&#10;    &lt;slide id=&quot;{4879AB2D-A7D1-4813-BF0F-D6F90C91E8E6}&quot; pptId=&quot;314&quot;/&gt;&#10;    &lt;slide id=&quot;{FE6C15FE-B0DD-4085-9FF2-EB3D9E221833}&quot; pptId=&quot;303&quot;/&gt;&#10;    &lt;slide id=&quot;{045BAE8B-2679-46EE-9686-9A1AECC25BF1}&quot; pptId=&quot;304&quot;/&gt;&#10;    &lt;slide id=&quot;{4CFA94F6-2AEE-41F8-BE6A-E4700CC1CFE2}&quot; pptId=&quot;305&quot;/&gt;&#10;    &lt;slide id=&quot;{4AC78E6F-6A9A-41DA-98C2-CB575CE7693C}&quot; pptId=&quot;315&quot;/&gt;&#10;    &lt;slide id=&quot;{AEEF5145-8B30-4A8A-8FE3-570A2E794F90}&quot; pptId=&quot;307&quot;/&gt;&#10;    &lt;slide id=&quot;{1A43772F-D5E8-423E-898F-F33FB9D919B0}&quot; pptId=&quot;308&quot;/&gt;&#10;    &lt;slide id=&quot;{DB5DFFC1-BF9C-45F1-8EF8-3C36C171BC4C}&quot; pptId=&quot;309&quot;/&gt;&#10;    &lt;slide id=&quot;{95786334-020B-4557-AFBF-EA4C82BB9CD0}&quot; pptId=&quot;312&quot;/&gt;&#10;    &lt;slide id=&quot;{C5F4BEE1-02E0-4BB2-A685-104D7C1FE1FB}&quot; pptId=&quot;313&quot;/&gt;&#10;    &lt;slide id=&quot;{B881F93C-693C-4F48-B3FA-D0D81C52846A}&quot; pptId=&quot;302&quot;/&gt;&#10;    &lt;slide id=&quot;{7C8C9433-1C73-446A-8FDD-CD73D5B28841}&quot; pptId=&quot;272&quot;/&gt;&#10;  &lt;/slides&gt;&#10;&#10;  &lt;narration&gt;&#10;    &lt;audioTracks&gt;&#10;      &lt;audioTrack muted=&quot;false&quot; name=&quot;Text-to-speech clip — Audio  1&quot; resource=&quot;fbded800&quot; slideId=&quot;{E812380B-B234-4788-8D0C-100D80BBDCD1}&quot; startTime=&quot;0&quot; stepIndex=&quot;0&quot; volume=&quot;1&quot;&gt;&#10;        &lt;audio channels=&quot;2&quot; format=&quot;fltp&quot; sampleRate=&quot;48000&quot;/&gt;&#10;      &lt;/audioTrack&gt;&#10;      &lt;audioTrack muted=&quot;false&quot; name=&quot;Text-to-speech clip — Audio  2&quot; resource=&quot;d402f496&quot; slideId=&quot;{BB564443-8DA1-4558-9217-7E34373499DC}&quot; startTime=&quot;0&quot; stepIndex=&quot;0&quot; volume=&quot;1&quot;&gt;&#10;        &lt;audio channels=&quot;2&quot; format=&quot;fltp&quot; sampleRate=&quot;48000&quot;/&gt;&#10;      &lt;/audioTrack&gt;&#10;      &lt;audioTrack muted=&quot;false&quot; name=&quot;Text-to-speech clip — Audio  3&quot; resource=&quot;10f32138&quot; slideId=&quot;{38ADE28A-1386-4B7E-A835-86F9185A6FF3}&quot; startTime=&quot;0&quot; stepIndex=&quot;0&quot; volume=&quot;1&quot;&gt;&#10;        &lt;audio channels=&quot;2&quot; format=&quot;fltp&quot; sampleRate=&quot;48000&quot;/&gt;&#10;      &lt;/audioTrack&gt;&#10;      &lt;audioTrack muted=&quot;false&quot; name=&quot;Text-to-speech clip — Audio  4&quot; resource=&quot;6097913a&quot; slideId=&quot;{4879AB2D-A7D1-4813-BF0F-D6F90C91E8E6}&quot; startTime=&quot;0&quot; stepIndex=&quot;0&quot; volume=&quot;1&quot;&gt;&#10;        &lt;audio channels=&quot;2&quot; format=&quot;fltp&quot; sampleRate=&quot;48000&quot;/&gt;&#10;      &lt;/audioTrack&gt;&#10;      &lt;audioTrack muted=&quot;false&quot; name=&quot;Text-to-speech clip — Audio  5&quot; resource=&quot;adcc4530&quot; slideId=&quot;{FE6C15FE-B0DD-4085-9FF2-EB3D9E221833}&quot; startTime=&quot;0&quot; stepIndex=&quot;0&quot; volume=&quot;1&quot;&gt;&#10;        &lt;audio channels=&quot;2&quot; format=&quot;fltp&quot; sampleRate=&quot;48000&quot;/&gt;&#10;      &lt;/audioTrack&gt;&#10;      &lt;audioTrack muted=&quot;false&quot; name=&quot;Text-to-speech clip — Audio  6&quot; resource=&quot;bf400876&quot; slideId=&quot;{045BAE8B-2679-46EE-9686-9A1AECC25BF1}&quot; startTime=&quot;0&quot; stepIndex=&quot;0&quot; volume=&quot;1&quot;&gt;&#10;        &lt;audio channels=&quot;2&quot; format=&quot;fltp&quot; sampleRate=&quot;48000&quot;/&gt;&#10;      &lt;/audioTrack&gt;&#10;      &lt;audioTrack muted=&quot;false&quot; name=&quot;Text-to-speech clip — Audio  7&quot; resource=&quot;f6bb2a09&quot; slideId=&quot;{4CFA94F6-2AEE-41F8-BE6A-E4700CC1CFE2}&quot; startTime=&quot;1&quot; stepIndex=&quot;0&quot; volume=&quot;1&quot;&gt;&#10;        &lt;audio channels=&quot;2&quot; format=&quot;fltp&quot; sampleRate=&quot;48000&quot;/&gt;&#10;      &lt;/audioTrack&gt;&#10;      &lt;audioTrack muted=&quot;false&quot; name=&quot;Text-to-speech clip — Audio  8&quot; resource=&quot;b668b405&quot; slideId=&quot;{4AC78E6F-6A9A-41DA-98C2-CB575CE7693C}&quot; startTime=&quot;0&quot; stepIndex=&quot;0&quot; volume=&quot;1&quot;&gt;&#10;        &lt;audio channels=&quot;2&quot; format=&quot;fltp&quot; sampleRate=&quot;48000&quot;/&gt;&#10;      &lt;/audioTrack&gt;&#10;      &lt;audioTrack muted=&quot;false&quot; name=&quot;Text-to-speech clip — Audio  9&quot; resource=&quot;a202c33c&quot; slideId=&quot;{1A43772F-D5E8-423E-898F-F33FB9D919B0}&quot; startTime=&quot;0&quot; stepIndex=&quot;0&quot; volume=&quot;1&quot;&gt;&#10;        &lt;audio channels=&quot;2&quot; format=&quot;fltp&quot; sampleRate=&quot;48000&quot;/&gt;&#10;      &lt;/audioTrack&gt;&#10;      &lt;audioTrack muted=&quot;false&quot; name=&quot;Text-to-speech clip — Audio  10&quot; resource=&quot;bf2e0e1c&quot; slideId=&quot;{95786334-020B-4557-AFBF-EA4C82BB9CD0}&quot; startTime=&quot;0&quot; stepIndex=&quot;0&quot; volume=&quot;1&quot;&gt;&#10;        &lt;audio channels=&quot;2&quot; format=&quot;fltp&quot; sampleRate=&quot;48000&quot;/&gt;&#10;      &lt;/audioTrack&gt;&#10;      &lt;audioTrack muted=&quot;false&quot; name=&quot;Text-to-speech clip — Audio  11&quot; resource=&quot;29beb8b8&quot; slideId=&quot;{B881F93C-693C-4F48-B3FA-D0D81C52846A}&quot; startTime=&quot;0&quot; stepIndex=&quot;0&quot; volume=&quot;1&quot;&gt;&#10;        &lt;audio channels=&quot;2&quot; format=&quot;fltp&quot; sampleRate=&quot;48000&quot;/&gt;&#10;      &lt;/audioTrack&gt;&#10;      &lt;audioTrack muted=&quot;false&quot; name=&quot;outro&quot; resource=&quot;16424abd&quot; slideId=&quot;{7C8C9433-1C73-446A-8FDD-CD73D5B28841}&quot; startTime=&quot;0&quot; stepIndex=&quot;0&quot; volume=&quot;1&quot;&gt;&#10;        &lt;audio channels=&quot;2&quot; format=&quot;fltp&quot; sampleRate=&quot;44100&quot;/&gt;&#10;      &lt;/audioTrack&gt;&#10;      &lt;audioTrack muted=&quot;false&quot; name=&quot;intro&quot; resource=&quot;98f203ee&quot; slideId=&quot;{02DE6797-7AD6-4EF0-9E18-862FE311DD57}&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4U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hQ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hQ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4UH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FB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PhQeVSUE7MiaQAAAG4AAAAcAAAAdW5pdmVyc2FsL2xvY2FsX3NldHRpbmdzLnhtbA3MMQ6DMAxA0Z1TWN4p7daBwMZWltIDWMRFkRwbkYDg9mT7w9Nv+zMKHLylYOrw9XgisM7mgy4Of9NQvxFSJvUkpuxQDaHvqlZsJvlyzgUmWIUu3iaOJTKPFIscdhGo4VNe/8Aem666AVBLAwQUAAIACAD5UH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PlQeVQ6nedwSwAAAGsAAAAbAAAAdW5pdmVyc2FsL3VuaXZlcnNhbC5wbmcueG1ss7GvyM1RKEstKs7Mz7NVMtQzULK34+WyKShKLctMLVeoAIoBBSFASaESyDVCcMszU0oygEIGFhYIwYzUzPSMElslC0MzuKA+0EwAUEsDBBQAAgAIAIGm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gaZ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Bp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Gm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gaZ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gaZ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GmaFS8fTX3SgAAAEkAAAAfAAAAdmlkZW9sZWN0dXJlL2xvY2FsX3NldHRpbmdzLnhtbLOxr8jNUShLLSrOzM+zVTLUM1BSSM1Lzk/JzEu3VQoNcdO1UFIoLknMS0nMyc9LtVXKy1dSsLfjssnJT07MCU4tKQEqLNa34wIAUEsBAgAAFAACAAgAfaZoVDIbuiL5AwAA4A4AABgAAAAAAAAAAQAAAAAAAAAAAG5vbmUvY29tbW9uX21lc3NhZ2VzLmxuZ1BLAQIAABQAAgAIAH2maFQVHmAbowAAAH8BAAApAAAAAAAAAAEAAAAAAC8EAABub25lL3BsYXliYWNrX2FuZF9uYXZpZ2F0aW9uX3NldHRpbmdzLnhtbFBLAQIAABQAAgAIAH2maFQfVIpqMAMAAMcOAAAiAAAAAAAAAAEAAAAAABkFAABub25lL2ZsYXNoX3B1Ymxpc2hpbmdfc2V0dGluZ3MueG1sUEsBAgAAFAACAAgAfaZoVHFXlJ0VAQAA0QIAABwAAAAAAAAAAQAAAAAAiQgAAG5vbmUvZmxhc2hfc2tpbl9zZXR0aW5ncy54bWxQSwECAAAUAAIACAB9pmhU15twlisDAABvDgAAIQAAAAAAAAABAAAAAADYCQAAbm9uZS9odG1sX3B1Ymxpc2hpbmdfc2V0dGluZ3MueG1sUEsBAgAAFAACAAgAfaZoVI5z9vpqAAAA5QAAABwAAAAAAAAAAQAAAAAAQg0AAG5vbmUvaHRtbF9za2luX3NldHRpbmdzLmpzb25QSwECAAAUAAIACAB9pmhUvH0190oAAABJAAAAFwAAAAAAAAABAAAAAADmDQAAbm9uZS9sb2NhbF9zZXR0aW5ncy54bWxQSwECAAAUAAIACABqdWNU7gPNTEkDAADjCQAAFAAAAAAAAAABAAAAAABlDgAAdW5pdmVyc2FsL3BsYXllci54bWxQSwECAAAUAAIACAD4UHlUBqKuqXIGAAAmGQAAHQAAAAAAAAABAAAAAADgEQAAdW5pdmVyc2FsL2NvbW1vbl9tZXNzYWdlcy5sbmdQSwECAAAUAAIACAD4UHlUFR5gG6MAAAB/AQAALgAAAAAAAAABAAAAAACNGAAAdW5pdmVyc2FsL3BsYXliYWNrX2FuZF9uYXZpZ2F0aW9uX3NldHRpbmdzLnhtbFBLAQIAABQAAgAIAPhQeVRZgY6BUQQAANwVAAAnAAAAAAAAAAEAAAAAAHwZAAB1bml2ZXJzYWwvZmxhc2hfcHVibGlzaGluZ19zZXR0aW5ncy54bWxQSwECAAAUAAIACAD4UHlUrzuViogDAADhDAAAIQAAAAAAAAABAAAAAAASHgAAdW5pdmVyc2FsL2ZsYXNoX3NraW5fc2V0dGluZ3MueG1sUEsBAgAAFAACAAgA+FB5VJFKGs9MBAAAZhUAACYAAAAAAAAAAQAAAAAA2SEAAHVuaXZlcnNhbC9odG1sX3B1Ymxpc2hpbmdfc2V0dGluZ3MueG1sUEsBAgAAFAACAAgA+FB5VPantXTDAQAAjAYAACEAAAAAAAAAAQAAAAAAaSYAAHVuaXZlcnNhbC9odG1sX3NraW5fc2V0dGluZ3MuanNvblBLAQIAABQAAgAIAPhQeVSUE7MiaQAAAG4AAAAcAAAAAAAAAAEAAAAAAGsoAAB1bml2ZXJzYWwvbG9jYWxfc2V0dGluZ3MueG1sUEsBAgAAFAACAAgA+VB5VDTUue2PEwAA2jkAABcAAAAAAAAAAAAAAAAADikAAHVuaXZlcnNhbC91bml2ZXJzYWwucG5nUEsBAgAAFAACAAgA+VB5VDqd53BLAAAAawAAABsAAAAAAAAAAQAAAAAA0jwAAHVuaXZlcnNhbC91bml2ZXJzYWwucG5nLnhtbFBLAQIAABQAAgAIAIGmaFT2sQ5CowUAAKUVAAAgAAAAAAAAAAEAAAAAAFY9AAB2aWRlb2xlY3R1cmUvY29tbW9uX21lc3NhZ2VzLmxuZ1BLAQIAABQAAgAIAIGmaFQVHmAbowAAAH8BAAAxAAAAAAAAAAEAAAAAADdDAAB2aWRlb2xlY3R1cmUvcGxheWJhY2tfYW5kX25hdmlnYXRpb25fc2V0dGluZ3MueG1sUEsBAgAAFAACAAgAgaZoVKeK7jYMBQAA5RkAACoAAAAAAAAAAQAAAAAAKUQAAHZpZGVvbGVjdHVyZS9mbGFzaF9wdWJsaXNoaW5nX3NldHRpbmdzLnhtbFBLAQIAABQAAgAIAIGmaFSPdlX+bwIAAIcIAAAkAAAAAAAAAAEAAAAAAH1JAAB2aWRlb2xlY3R1cmUvZmxhc2hfc2tpbl9zZXR0aW5ncy54bWxQSwECAAAUAAIACACBpmhUfJ+ECgIFAABdGQAAKQAAAAAAAAABAAAAAAAuTAAAdmlkZW9sZWN0dXJlL2h0bWxfcHVibGlzaGluZ19zZXR0aW5ncy54bWxQSwECAAAUAAIACACBpmhUk2hAfocBAADZBAAAJAAAAAAAAAABAAAAAAB3UQAAdmlkZW9sZWN0dXJlL2h0bWxfc2tpbl9zZXR0aW5ncy5qc29uUEsBAgAAFAACAAgAgaZ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1.1 Orientation to Pivot tables - Data dimension and period&quot;,&quot;onlineDestinationFolderId&quot;:&quot;6790f5b8-432d-11ec-9b17-ea0b0fe056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9A05FD2-87E6-44C9-ADBD-778672A714F0}:315"/>
  <p:tag name="GENSWF_ADVANCE_TIME" val="14.017"/>
  <p:tag name="ISPRING_SLIDE_ID_2" val="{4AC78E6F-6A9A-41DA-98C2-CB575CE7693C}"/>
  <p:tag name="TIMING" val="|3.381|0.871|0.996|1.583|0.98|1.498"/>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111.000"/>
  <p:tag name="ISPRING_SLIDE_ID_2" val="{AEEF5145-8B30-4A8A-8FE3-570A2E794F9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4CF41D9-8493-4D3F-990B-E10F9B537260}:308"/>
  <p:tag name="GENSWF_ADVANCE_TIME" val="31.920"/>
  <p:tag name="TIMING" val="|2.91|1.038|1.293|3.937|0.704|4.591|3.358|7.02"/>
  <p:tag name="ISPRING_SLIDE_ID_2" val="{1A43772F-D5E8-423E-898F-F33FB9D919B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1BBF6A6-1A7E-4E4C-A4F7-FCD3E6B2442F}:309"/>
  <p:tag name="GENSWF_ADVANCE_TIME" val="120.000"/>
  <p:tag name="ISPRING_SLIDE_ID_2" val="{DB5DFFC1-BF9C-45F1-8EF8-3C36C171BC4C}"/>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810E525F-343D-45B0-B290-F21FE76D07DA}:312"/>
  <p:tag name="GENSWF_ADVANCE_TIME" val="49.896"/>
  <p:tag name="TIMING" val="|1.931|2.938|11.998|4.257|2.457|7.408|6.47|4.204"/>
  <p:tag name="ISPRING_SLIDE_ID_2" val="{95786334-020B-4557-AFBF-EA4C82BB9CD0}"/>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5A6ACCE-45FC-43BD-93E1-5CECF2E15CD8}:313"/>
  <p:tag name="GENSWF_ADVANCE_TIME" val="42.000"/>
  <p:tag name="ISPRING_SLIDE_ID_2" val="{C5F4BEE1-02E0-4BB2-A685-104D7C1FE1FB}"/>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GENSWF_ADVANCE_TIME" val="29.184"/>
  <p:tag name="TIMING" val="|1.755|1.293|2.159|5.22|1.755|1.466|3.623|2.531|0.968|1.252|2.675|1.044|0.873"/>
  <p:tag name="ISPRING_SLIDE_ID_2" val="{B881F93C-693C-4F48-B3FA-D0D81C52846A}"/>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C8C9433-1C73-446A-8FDD-CD73D5B28841}"/>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2DE6797-7AD6-4EF0-9E18-862FE311DD5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7.608"/>
  <p:tag name="TIMING" val="|0.367|2.507"/>
  <p:tag name="ISPRING_SLIDE_ID_2" val="{E812380B-B234-4788-8D0C-100D80BBDCD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12.816"/>
  <p:tag name="TIMING" val="|3.453|4.775"/>
  <p:tag name="ISPRING_SLIDE_ID_2" val="{BB564443-8DA1-4558-9217-7E34373499DC}"/>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GENSWF_ADVANCE_TIME" val="1.200"/>
  <p:tag name="TIMING" val="|1.011"/>
  <p:tag name="ISPRING_SLIDE_ID_2" val="{38ADE28A-1386-4B7E-A835-86F9185A6FF3}"/>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GENSWF_ADVANCE_TIME" val="8.569"/>
  <p:tag name="TIMING" val="|3.655|1.077|1.199"/>
  <p:tag name="ISPRING_SLIDE_ID_2" val="{4879AB2D-A7D1-4813-BF0F-D6F90C91E8E6}"/>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GENSWF_ADVANCE_TIME" val="12.961"/>
  <p:tag name="TIMING" val="|1.879|5.078|1.325|1.469|0.832|0.965"/>
  <p:tag name="ISPRING_SLIDE_ID_2" val="{FE6C15FE-B0DD-4085-9FF2-EB3D9E221833}"/>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62F641-AE1E-4D2F-BBEC-EF549B71D5DD}:304"/>
  <p:tag name="GENSWF_ADVANCE_TIME" val="5.051"/>
  <p:tag name="TIMING" val="|2.176"/>
  <p:tag name="ISPRING_SLIDE_ID_2" val="{045BAE8B-2679-46EE-9686-9A1AECC25BF1}"/>
</p:tagLst>
</file>

<file path=ppt/tags/tag9.xml><?xml version="1.0" encoding="utf-8"?>
<p:tagLst xmlns:a="http://schemas.openxmlformats.org/drawingml/2006/main" xmlns:r="http://schemas.openxmlformats.org/officeDocument/2006/relationships" xmlns:p="http://schemas.openxmlformats.org/presentationml/2006/main">
  <p:tag name="GENSWF_ADVANCE_TIME" val="2.121"/>
  <p:tag name="ISPRING_CUSTOM_TIMING_USED" val="1"/>
  <p:tag name="ISPRING_SLIDE_INDENT_LEVEL" val="0"/>
  <p:tag name="GENSWF_SLIDE_UID" val="{79F6448A-1E6D-484E-829C-BDD38B477BF5}:305"/>
  <p:tag name="ISPRING_SLIDE_ID_2" val="{4CFA94F6-2AEE-41F8-BE6A-E4700CC1CFE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6667</TotalTime>
  <Words>1289</Words>
  <Application>Microsoft Macintosh PowerPoint</Application>
  <PresentationFormat>Widescreen</PresentationFormat>
  <Paragraphs>118</Paragraphs>
  <Slides>16</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What is a pivot table?</vt:lpstr>
      <vt:lpstr>What is a pivot table?</vt:lpstr>
      <vt:lpstr>What data models can be used?</vt:lpstr>
      <vt:lpstr>What data models can be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2.1.1 Orientation to Pivot tables - Data dimension and period</dc:title>
  <dc:subject>elearning</dc:subject>
  <dc:creator>Alejandra Avila</dc:creator>
  <cp:lastModifiedBy>Simona Sekerova</cp:lastModifiedBy>
  <cp:revision>412</cp:revision>
  <cp:lastPrinted>2021-06-09T13:32:46Z</cp:lastPrinted>
  <dcterms:created xsi:type="dcterms:W3CDTF">2021-02-03T12:41:27Z</dcterms:created>
  <dcterms:modified xsi:type="dcterms:W3CDTF">2023-09-18T06:49:38Z</dcterms:modified>
</cp:coreProperties>
</file>